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40"/>
  </p:notesMasterIdLst>
  <p:handoutMasterIdLst>
    <p:handoutMasterId r:id="rId41"/>
  </p:handoutMasterIdLst>
  <p:sldIdLst>
    <p:sldId id="532" r:id="rId2"/>
    <p:sldId id="540" r:id="rId3"/>
    <p:sldId id="805" r:id="rId4"/>
    <p:sldId id="806" r:id="rId5"/>
    <p:sldId id="807" r:id="rId6"/>
    <p:sldId id="808" r:id="rId7"/>
    <p:sldId id="811" r:id="rId8"/>
    <p:sldId id="809" r:id="rId9"/>
    <p:sldId id="810" r:id="rId10"/>
    <p:sldId id="539" r:id="rId11"/>
    <p:sldId id="542" r:id="rId12"/>
    <p:sldId id="586" r:id="rId13"/>
    <p:sldId id="585" r:id="rId14"/>
    <p:sldId id="533" r:id="rId15"/>
    <p:sldId id="577" r:id="rId16"/>
    <p:sldId id="578" r:id="rId17"/>
    <p:sldId id="576" r:id="rId18"/>
    <p:sldId id="587" r:id="rId19"/>
    <p:sldId id="589" r:id="rId20"/>
    <p:sldId id="590" r:id="rId21"/>
    <p:sldId id="591" r:id="rId22"/>
    <p:sldId id="588" r:id="rId23"/>
    <p:sldId id="593" r:id="rId24"/>
    <p:sldId id="594" r:id="rId25"/>
    <p:sldId id="592" r:id="rId26"/>
    <p:sldId id="595" r:id="rId27"/>
    <p:sldId id="596" r:id="rId28"/>
    <p:sldId id="597" r:id="rId29"/>
    <p:sldId id="598" r:id="rId30"/>
    <p:sldId id="604" r:id="rId31"/>
    <p:sldId id="599" r:id="rId32"/>
    <p:sldId id="603" r:id="rId33"/>
    <p:sldId id="812" r:id="rId34"/>
    <p:sldId id="813" r:id="rId35"/>
    <p:sldId id="814" r:id="rId36"/>
    <p:sldId id="600" r:id="rId37"/>
    <p:sldId id="601" r:id="rId38"/>
    <p:sldId id="602" r:id="rId39"/>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9pPr>
  </p:defaultTextStyle>
  <p:modifyVerifier cryptProviderType="rsaAES" cryptAlgorithmClass="hash" cryptAlgorithmType="typeAny" cryptAlgorithmSid="14" spinCount="100000" saltData="Vr/fczVvxhYOi+n61RTSZQ==" hashData="gkZq0IvaMTTvDoHVL1WzzFTbJVw06/OO4R7paGMb7eSyR86u6zYYO8XddAq+74lcaAHkht187W+DD+j6fV41dA=="/>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3399"/>
    <a:srgbClr val="FF0000"/>
    <a:srgbClr val="663300"/>
    <a:srgbClr val="2D2D8A"/>
    <a:srgbClr val="000000"/>
    <a:srgbClr val="00CC00"/>
    <a:srgbClr val="FF7C80"/>
    <a:srgbClr val="FFFF00"/>
    <a:srgbClr val="E4C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5" autoAdjust="0"/>
    <p:restoredTop sz="94648"/>
  </p:normalViewPr>
  <p:slideViewPr>
    <p:cSldViewPr snapToGrid="0">
      <p:cViewPr varScale="1">
        <p:scale>
          <a:sx n="110" d="100"/>
          <a:sy n="110" d="100"/>
        </p:scale>
        <p:origin x="-1752"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3251" name="Rectangle 3"/>
          <p:cNvSpPr>
            <a:spLocks noGrp="1" noChangeArrowheads="1"/>
          </p:cNvSpPr>
          <p:nvPr>
            <p:ph type="dt" sz="quarter"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53252" name="Rectangle 4"/>
          <p:cNvSpPr>
            <a:spLocks noGrp="1" noChangeArrowheads="1"/>
          </p:cNvSpPr>
          <p:nvPr>
            <p:ph type="ftr" sz="quarter" idx="2"/>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3253" name="Rectangle 5"/>
          <p:cNvSpPr>
            <a:spLocks noGrp="1" noChangeArrowheads="1"/>
          </p:cNvSpPr>
          <p:nvPr>
            <p:ph type="sldNum" sz="quarter" idx="3"/>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D5A5A5A-FCA7-4CD1-9C01-BF8749064A7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8915" name="Rectangle 3"/>
          <p:cNvSpPr>
            <a:spLocks noGrp="1" noChangeArrowheads="1"/>
          </p:cNvSpPr>
          <p:nvPr>
            <p:ph type="dt"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918" name="Rectangle 6"/>
          <p:cNvSpPr>
            <a:spLocks noGrp="1" noChangeArrowheads="1"/>
          </p:cNvSpPr>
          <p:nvPr>
            <p:ph type="ftr" sz="quarter" idx="4"/>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8919" name="Rectangle 7"/>
          <p:cNvSpPr>
            <a:spLocks noGrp="1" noChangeArrowheads="1"/>
          </p:cNvSpPr>
          <p:nvPr>
            <p:ph type="sldNum" sz="quarter" idx="5"/>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FF66F66-5D22-4197-8803-D385CB6E1B44}" type="slidenum">
              <a:rPr lang="en-US" altLang="en-US"/>
              <a:pPr>
                <a:defRPr/>
              </a:pPr>
              <a:t>‹#›</a:t>
            </a:fld>
            <a:endParaRPr lang="en-US" altLang="en-US"/>
          </a:p>
        </p:txBody>
      </p:sp>
    </p:spTree>
    <p:extLst>
      <p:ext uri="{BB962C8B-B14F-4D97-AF65-F5344CB8AC3E}">
        <p14:creationId xmlns:p14="http://schemas.microsoft.com/office/powerpoint/2010/main" val="32936873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a:t>
            </a:fld>
            <a:endParaRPr lang="en-US" altLang="en-US"/>
          </a:p>
        </p:txBody>
      </p:sp>
    </p:spTree>
    <p:extLst>
      <p:ext uri="{BB962C8B-B14F-4D97-AF65-F5344CB8AC3E}">
        <p14:creationId xmlns:p14="http://schemas.microsoft.com/office/powerpoint/2010/main" val="28606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10</a:t>
            </a:fld>
            <a:endParaRPr lang="en-US" altLang="en-US"/>
          </a:p>
        </p:txBody>
      </p:sp>
    </p:spTree>
    <p:extLst>
      <p:ext uri="{BB962C8B-B14F-4D97-AF65-F5344CB8AC3E}">
        <p14:creationId xmlns:p14="http://schemas.microsoft.com/office/powerpoint/2010/main" val="2619715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11</a:t>
            </a:fld>
            <a:endParaRPr lang="en-US" altLang="en-US"/>
          </a:p>
        </p:txBody>
      </p:sp>
    </p:spTree>
    <p:extLst>
      <p:ext uri="{BB962C8B-B14F-4D97-AF65-F5344CB8AC3E}">
        <p14:creationId xmlns:p14="http://schemas.microsoft.com/office/powerpoint/2010/main" val="3428724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12</a:t>
            </a:fld>
            <a:endParaRPr lang="en-US" altLang="en-US"/>
          </a:p>
        </p:txBody>
      </p:sp>
    </p:spTree>
    <p:extLst>
      <p:ext uri="{BB962C8B-B14F-4D97-AF65-F5344CB8AC3E}">
        <p14:creationId xmlns:p14="http://schemas.microsoft.com/office/powerpoint/2010/main" val="1451542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13</a:t>
            </a:fld>
            <a:endParaRPr lang="en-US" altLang="en-US"/>
          </a:p>
        </p:txBody>
      </p:sp>
    </p:spTree>
    <p:extLst>
      <p:ext uri="{BB962C8B-B14F-4D97-AF65-F5344CB8AC3E}">
        <p14:creationId xmlns:p14="http://schemas.microsoft.com/office/powerpoint/2010/main" val="144239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14</a:t>
            </a:fld>
            <a:endParaRPr lang="en-US" altLang="en-US"/>
          </a:p>
        </p:txBody>
      </p:sp>
    </p:spTree>
    <p:extLst>
      <p:ext uri="{BB962C8B-B14F-4D97-AF65-F5344CB8AC3E}">
        <p14:creationId xmlns:p14="http://schemas.microsoft.com/office/powerpoint/2010/main" val="394502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15</a:t>
            </a:fld>
            <a:endParaRPr lang="en-US" altLang="en-US"/>
          </a:p>
        </p:txBody>
      </p:sp>
    </p:spTree>
    <p:extLst>
      <p:ext uri="{BB962C8B-B14F-4D97-AF65-F5344CB8AC3E}">
        <p14:creationId xmlns:p14="http://schemas.microsoft.com/office/powerpoint/2010/main" val="3998135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16</a:t>
            </a:fld>
            <a:endParaRPr lang="en-US" altLang="en-US"/>
          </a:p>
        </p:txBody>
      </p:sp>
    </p:spTree>
    <p:extLst>
      <p:ext uri="{BB962C8B-B14F-4D97-AF65-F5344CB8AC3E}">
        <p14:creationId xmlns:p14="http://schemas.microsoft.com/office/powerpoint/2010/main" val="2691672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17</a:t>
            </a:fld>
            <a:endParaRPr lang="en-US" altLang="en-US"/>
          </a:p>
        </p:txBody>
      </p:sp>
    </p:spTree>
    <p:extLst>
      <p:ext uri="{BB962C8B-B14F-4D97-AF65-F5344CB8AC3E}">
        <p14:creationId xmlns:p14="http://schemas.microsoft.com/office/powerpoint/2010/main" val="1085541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18</a:t>
            </a:fld>
            <a:endParaRPr lang="en-US" altLang="en-US"/>
          </a:p>
        </p:txBody>
      </p:sp>
    </p:spTree>
    <p:extLst>
      <p:ext uri="{BB962C8B-B14F-4D97-AF65-F5344CB8AC3E}">
        <p14:creationId xmlns:p14="http://schemas.microsoft.com/office/powerpoint/2010/main" val="82926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19</a:t>
            </a:fld>
            <a:endParaRPr lang="en-US" altLang="en-US"/>
          </a:p>
        </p:txBody>
      </p:sp>
    </p:spTree>
    <p:extLst>
      <p:ext uri="{BB962C8B-B14F-4D97-AF65-F5344CB8AC3E}">
        <p14:creationId xmlns:p14="http://schemas.microsoft.com/office/powerpoint/2010/main" val="162505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a:t>
            </a:fld>
            <a:endParaRPr lang="en-US" altLang="en-US"/>
          </a:p>
        </p:txBody>
      </p:sp>
    </p:spTree>
    <p:extLst>
      <p:ext uri="{BB962C8B-B14F-4D97-AF65-F5344CB8AC3E}">
        <p14:creationId xmlns:p14="http://schemas.microsoft.com/office/powerpoint/2010/main" val="928712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20</a:t>
            </a:fld>
            <a:endParaRPr lang="en-US" altLang="en-US"/>
          </a:p>
        </p:txBody>
      </p:sp>
    </p:spTree>
    <p:extLst>
      <p:ext uri="{BB962C8B-B14F-4D97-AF65-F5344CB8AC3E}">
        <p14:creationId xmlns:p14="http://schemas.microsoft.com/office/powerpoint/2010/main" val="2456115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21</a:t>
            </a:fld>
            <a:endParaRPr lang="en-US" altLang="en-US"/>
          </a:p>
        </p:txBody>
      </p:sp>
    </p:spTree>
    <p:extLst>
      <p:ext uri="{BB962C8B-B14F-4D97-AF65-F5344CB8AC3E}">
        <p14:creationId xmlns:p14="http://schemas.microsoft.com/office/powerpoint/2010/main" val="3977451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22</a:t>
            </a:fld>
            <a:endParaRPr lang="en-US" altLang="en-US"/>
          </a:p>
        </p:txBody>
      </p:sp>
    </p:spTree>
    <p:extLst>
      <p:ext uri="{BB962C8B-B14F-4D97-AF65-F5344CB8AC3E}">
        <p14:creationId xmlns:p14="http://schemas.microsoft.com/office/powerpoint/2010/main" val="31931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23</a:t>
            </a:fld>
            <a:endParaRPr lang="en-US" altLang="en-US"/>
          </a:p>
        </p:txBody>
      </p:sp>
    </p:spTree>
    <p:extLst>
      <p:ext uri="{BB962C8B-B14F-4D97-AF65-F5344CB8AC3E}">
        <p14:creationId xmlns:p14="http://schemas.microsoft.com/office/powerpoint/2010/main" val="836630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24</a:t>
            </a:fld>
            <a:endParaRPr lang="en-US" altLang="en-US"/>
          </a:p>
        </p:txBody>
      </p:sp>
    </p:spTree>
    <p:extLst>
      <p:ext uri="{BB962C8B-B14F-4D97-AF65-F5344CB8AC3E}">
        <p14:creationId xmlns:p14="http://schemas.microsoft.com/office/powerpoint/2010/main" val="3074858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25</a:t>
            </a:fld>
            <a:endParaRPr lang="en-US" altLang="en-US"/>
          </a:p>
        </p:txBody>
      </p:sp>
    </p:spTree>
    <p:extLst>
      <p:ext uri="{BB962C8B-B14F-4D97-AF65-F5344CB8AC3E}">
        <p14:creationId xmlns:p14="http://schemas.microsoft.com/office/powerpoint/2010/main" val="1086194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26</a:t>
            </a:fld>
            <a:endParaRPr lang="en-US" altLang="en-US"/>
          </a:p>
        </p:txBody>
      </p:sp>
    </p:spTree>
    <p:extLst>
      <p:ext uri="{BB962C8B-B14F-4D97-AF65-F5344CB8AC3E}">
        <p14:creationId xmlns:p14="http://schemas.microsoft.com/office/powerpoint/2010/main" val="2554070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27</a:t>
            </a:fld>
            <a:endParaRPr lang="en-US" altLang="en-US"/>
          </a:p>
        </p:txBody>
      </p:sp>
    </p:spTree>
    <p:extLst>
      <p:ext uri="{BB962C8B-B14F-4D97-AF65-F5344CB8AC3E}">
        <p14:creationId xmlns:p14="http://schemas.microsoft.com/office/powerpoint/2010/main" val="2983172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28</a:t>
            </a:fld>
            <a:endParaRPr lang="en-US" altLang="en-US"/>
          </a:p>
        </p:txBody>
      </p:sp>
    </p:spTree>
    <p:extLst>
      <p:ext uri="{BB962C8B-B14F-4D97-AF65-F5344CB8AC3E}">
        <p14:creationId xmlns:p14="http://schemas.microsoft.com/office/powerpoint/2010/main" val="729596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29</a:t>
            </a:fld>
            <a:endParaRPr lang="en-US" altLang="en-US"/>
          </a:p>
        </p:txBody>
      </p:sp>
    </p:spTree>
    <p:extLst>
      <p:ext uri="{BB962C8B-B14F-4D97-AF65-F5344CB8AC3E}">
        <p14:creationId xmlns:p14="http://schemas.microsoft.com/office/powerpoint/2010/main" val="172824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RDF = refuse-derived</a:t>
            </a:r>
            <a:r>
              <a:rPr lang="en-IN" baseline="0" dirty="0" smtClean="0"/>
              <a:t> fuel</a:t>
            </a:r>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a:t>
            </a:fld>
            <a:endParaRPr lang="en-US" altLang="en-US"/>
          </a:p>
        </p:txBody>
      </p:sp>
    </p:spTree>
    <p:extLst>
      <p:ext uri="{BB962C8B-B14F-4D97-AF65-F5344CB8AC3E}">
        <p14:creationId xmlns:p14="http://schemas.microsoft.com/office/powerpoint/2010/main" val="1713670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30</a:t>
            </a:fld>
            <a:endParaRPr lang="en-US" altLang="en-US"/>
          </a:p>
        </p:txBody>
      </p:sp>
    </p:spTree>
    <p:extLst>
      <p:ext uri="{BB962C8B-B14F-4D97-AF65-F5344CB8AC3E}">
        <p14:creationId xmlns:p14="http://schemas.microsoft.com/office/powerpoint/2010/main" val="1142161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31</a:t>
            </a:fld>
            <a:endParaRPr lang="en-US" altLang="en-US"/>
          </a:p>
        </p:txBody>
      </p:sp>
    </p:spTree>
    <p:extLst>
      <p:ext uri="{BB962C8B-B14F-4D97-AF65-F5344CB8AC3E}">
        <p14:creationId xmlns:p14="http://schemas.microsoft.com/office/powerpoint/2010/main" val="1777674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32</a:t>
            </a:fld>
            <a:endParaRPr lang="en-US" altLang="en-US"/>
          </a:p>
        </p:txBody>
      </p:sp>
    </p:spTree>
    <p:extLst>
      <p:ext uri="{BB962C8B-B14F-4D97-AF65-F5344CB8AC3E}">
        <p14:creationId xmlns:p14="http://schemas.microsoft.com/office/powerpoint/2010/main" val="3515013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33</a:t>
            </a:fld>
            <a:endParaRPr lang="en-US" altLang="en-US"/>
          </a:p>
        </p:txBody>
      </p:sp>
    </p:spTree>
    <p:extLst>
      <p:ext uri="{BB962C8B-B14F-4D97-AF65-F5344CB8AC3E}">
        <p14:creationId xmlns:p14="http://schemas.microsoft.com/office/powerpoint/2010/main" val="783269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34</a:t>
            </a:fld>
            <a:endParaRPr lang="en-US" altLang="en-US"/>
          </a:p>
        </p:txBody>
      </p:sp>
    </p:spTree>
    <p:extLst>
      <p:ext uri="{BB962C8B-B14F-4D97-AF65-F5344CB8AC3E}">
        <p14:creationId xmlns:p14="http://schemas.microsoft.com/office/powerpoint/2010/main" val="2483521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35</a:t>
            </a:fld>
            <a:endParaRPr lang="en-US" altLang="en-US"/>
          </a:p>
        </p:txBody>
      </p:sp>
    </p:spTree>
    <p:extLst>
      <p:ext uri="{BB962C8B-B14F-4D97-AF65-F5344CB8AC3E}">
        <p14:creationId xmlns:p14="http://schemas.microsoft.com/office/powerpoint/2010/main" val="3770399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36</a:t>
            </a:fld>
            <a:endParaRPr lang="en-US" altLang="en-US"/>
          </a:p>
        </p:txBody>
      </p:sp>
    </p:spTree>
    <p:extLst>
      <p:ext uri="{BB962C8B-B14F-4D97-AF65-F5344CB8AC3E}">
        <p14:creationId xmlns:p14="http://schemas.microsoft.com/office/powerpoint/2010/main" val="3104555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37</a:t>
            </a:fld>
            <a:endParaRPr lang="en-US" altLang="en-US"/>
          </a:p>
        </p:txBody>
      </p:sp>
    </p:spTree>
    <p:extLst>
      <p:ext uri="{BB962C8B-B14F-4D97-AF65-F5344CB8AC3E}">
        <p14:creationId xmlns:p14="http://schemas.microsoft.com/office/powerpoint/2010/main" val="3973339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38</a:t>
            </a:fld>
            <a:endParaRPr lang="en-US" altLang="en-US"/>
          </a:p>
        </p:txBody>
      </p:sp>
    </p:spTree>
    <p:extLst>
      <p:ext uri="{BB962C8B-B14F-4D97-AF65-F5344CB8AC3E}">
        <p14:creationId xmlns:p14="http://schemas.microsoft.com/office/powerpoint/2010/main" val="103577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4</a:t>
            </a:fld>
            <a:endParaRPr lang="en-US" altLang="en-US"/>
          </a:p>
        </p:txBody>
      </p:sp>
    </p:spTree>
    <p:extLst>
      <p:ext uri="{BB962C8B-B14F-4D97-AF65-F5344CB8AC3E}">
        <p14:creationId xmlns:p14="http://schemas.microsoft.com/office/powerpoint/2010/main" val="325448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5</a:t>
            </a:fld>
            <a:endParaRPr lang="en-US" altLang="en-US"/>
          </a:p>
        </p:txBody>
      </p:sp>
    </p:spTree>
    <p:extLst>
      <p:ext uri="{BB962C8B-B14F-4D97-AF65-F5344CB8AC3E}">
        <p14:creationId xmlns:p14="http://schemas.microsoft.com/office/powerpoint/2010/main" val="618885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6</a:t>
            </a:fld>
            <a:endParaRPr lang="en-US" altLang="en-US"/>
          </a:p>
        </p:txBody>
      </p:sp>
    </p:spTree>
    <p:extLst>
      <p:ext uri="{BB962C8B-B14F-4D97-AF65-F5344CB8AC3E}">
        <p14:creationId xmlns:p14="http://schemas.microsoft.com/office/powerpoint/2010/main" val="365541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7</a:t>
            </a:fld>
            <a:endParaRPr lang="en-US" altLang="en-US"/>
          </a:p>
        </p:txBody>
      </p:sp>
    </p:spTree>
    <p:extLst>
      <p:ext uri="{BB962C8B-B14F-4D97-AF65-F5344CB8AC3E}">
        <p14:creationId xmlns:p14="http://schemas.microsoft.com/office/powerpoint/2010/main" val="2581996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8</a:t>
            </a:fld>
            <a:endParaRPr lang="en-US" altLang="en-US"/>
          </a:p>
        </p:txBody>
      </p:sp>
    </p:spTree>
    <p:extLst>
      <p:ext uri="{BB962C8B-B14F-4D97-AF65-F5344CB8AC3E}">
        <p14:creationId xmlns:p14="http://schemas.microsoft.com/office/powerpoint/2010/main" val="3966360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9</a:t>
            </a:fld>
            <a:endParaRPr lang="en-US" altLang="en-US"/>
          </a:p>
        </p:txBody>
      </p:sp>
    </p:spTree>
    <p:extLst>
      <p:ext uri="{BB962C8B-B14F-4D97-AF65-F5344CB8AC3E}">
        <p14:creationId xmlns:p14="http://schemas.microsoft.com/office/powerpoint/2010/main" val="1925993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766F4441-46A4-46C6-ACD9-2BE83BAE5CAB}" type="datetime1">
              <a:rPr lang="en-US" smtClean="0"/>
              <a:t>10/4/2020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E9EB2F0-A301-428E-B310-B3C15EA34970}" type="slidenum">
              <a:rPr lang="en-US" altLang="en-US"/>
              <a:pPr>
                <a:defRPr/>
              </a:pPr>
              <a:t>‹#›</a:t>
            </a:fld>
            <a:endParaRPr lang="en-US" altLang="en-US"/>
          </a:p>
        </p:txBody>
      </p:sp>
    </p:spTree>
    <p:extLst>
      <p:ext uri="{BB962C8B-B14F-4D97-AF65-F5344CB8AC3E}">
        <p14:creationId xmlns:p14="http://schemas.microsoft.com/office/powerpoint/2010/main" val="2268736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149F9F0-B03D-4486-B3B7-EE0E70C51BF6}" type="datetime1">
              <a:rPr lang="en-US" smtClean="0"/>
              <a:t>10/4/2020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B3F5AF-AA7A-4D70-861E-5749DAA02D96}" type="slidenum">
              <a:rPr lang="en-US" altLang="en-US"/>
              <a:pPr>
                <a:defRPr/>
              </a:pPr>
              <a:t>‹#›</a:t>
            </a:fld>
            <a:endParaRPr lang="en-US" altLang="en-US"/>
          </a:p>
        </p:txBody>
      </p:sp>
    </p:spTree>
    <p:extLst>
      <p:ext uri="{BB962C8B-B14F-4D97-AF65-F5344CB8AC3E}">
        <p14:creationId xmlns:p14="http://schemas.microsoft.com/office/powerpoint/2010/main" val="87282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E0169BE-EE9C-4B33-B218-162F294B7082}" type="datetime1">
              <a:rPr lang="en-US" smtClean="0"/>
              <a:t>10/4/2020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74BE3C-8BB5-4126-9D61-F30A8C32B8B4}" type="slidenum">
              <a:rPr lang="en-US" altLang="en-US"/>
              <a:pPr>
                <a:defRPr/>
              </a:pPr>
              <a:t>‹#›</a:t>
            </a:fld>
            <a:endParaRPr lang="en-US" altLang="en-US"/>
          </a:p>
        </p:txBody>
      </p:sp>
    </p:spTree>
    <p:extLst>
      <p:ext uri="{BB962C8B-B14F-4D97-AF65-F5344CB8AC3E}">
        <p14:creationId xmlns:p14="http://schemas.microsoft.com/office/powerpoint/2010/main" val="6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05A7931-0CB6-4D91-861C-4B59E0954B7F}" type="datetime1">
              <a:rPr lang="en-US" smtClean="0"/>
              <a:t>10/4/2020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52E975-65DA-49A5-9519-670AAAB209AF}" type="slidenum">
              <a:rPr lang="en-US" altLang="en-US"/>
              <a:pPr>
                <a:defRPr/>
              </a:pPr>
              <a:t>‹#›</a:t>
            </a:fld>
            <a:endParaRPr lang="en-US" altLang="en-US"/>
          </a:p>
        </p:txBody>
      </p:sp>
    </p:spTree>
    <p:extLst>
      <p:ext uri="{BB962C8B-B14F-4D97-AF65-F5344CB8AC3E}">
        <p14:creationId xmlns:p14="http://schemas.microsoft.com/office/powerpoint/2010/main" val="270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9FC236D-9756-4B0A-84C9-856292F56717}" type="datetime1">
              <a:rPr lang="en-US" smtClean="0"/>
              <a:t>10/4/2020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1667E5-B7FE-4726-950B-3B15484254D9}" type="slidenum">
              <a:rPr lang="en-US" altLang="en-US"/>
              <a:pPr>
                <a:defRPr/>
              </a:pPr>
              <a:t>‹#›</a:t>
            </a:fld>
            <a:endParaRPr lang="en-US" altLang="en-US"/>
          </a:p>
        </p:txBody>
      </p:sp>
    </p:spTree>
    <p:extLst>
      <p:ext uri="{BB962C8B-B14F-4D97-AF65-F5344CB8AC3E}">
        <p14:creationId xmlns:p14="http://schemas.microsoft.com/office/powerpoint/2010/main" val="36157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506DCD9-EF22-4B07-94C5-CE4D33896496}" type="datetime1">
              <a:rPr lang="en-US" smtClean="0"/>
              <a:t>10/4/2020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678486-CBB1-4511-AF80-ACAE9B317AD1}" type="slidenum">
              <a:rPr lang="en-US" altLang="en-US"/>
              <a:pPr>
                <a:defRPr/>
              </a:pPr>
              <a:t>‹#›</a:t>
            </a:fld>
            <a:endParaRPr lang="en-US" altLang="en-US"/>
          </a:p>
        </p:txBody>
      </p:sp>
    </p:spTree>
    <p:extLst>
      <p:ext uri="{BB962C8B-B14F-4D97-AF65-F5344CB8AC3E}">
        <p14:creationId xmlns:p14="http://schemas.microsoft.com/office/powerpoint/2010/main" val="416007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6CDC1193-6F9D-4C16-8CB5-E72D4E89C027}" type="datetime1">
              <a:rPr lang="en-US" smtClean="0"/>
              <a:t>10/4/2020</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CCA44E2-FB15-4F2C-8675-63705E7A267E}" type="slidenum">
              <a:rPr lang="en-US" altLang="en-US"/>
              <a:pPr>
                <a:defRPr/>
              </a:pPr>
              <a:t>‹#›</a:t>
            </a:fld>
            <a:endParaRPr lang="en-US" altLang="en-US"/>
          </a:p>
        </p:txBody>
      </p:sp>
    </p:spTree>
    <p:extLst>
      <p:ext uri="{BB962C8B-B14F-4D97-AF65-F5344CB8AC3E}">
        <p14:creationId xmlns:p14="http://schemas.microsoft.com/office/powerpoint/2010/main" val="1231099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0BE2AD8-0520-493A-9247-2DB4176314C7}" type="datetime1">
              <a:rPr lang="en-US" smtClean="0"/>
              <a:t>10/4/2020</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7E5BEC2-052F-4643-B4E8-D6BF7BF4C323}" type="slidenum">
              <a:rPr lang="en-US" altLang="en-US"/>
              <a:pPr>
                <a:defRPr/>
              </a:pPr>
              <a:t>‹#›</a:t>
            </a:fld>
            <a:endParaRPr lang="en-US" altLang="en-US"/>
          </a:p>
        </p:txBody>
      </p:sp>
    </p:spTree>
    <p:extLst>
      <p:ext uri="{BB962C8B-B14F-4D97-AF65-F5344CB8AC3E}">
        <p14:creationId xmlns:p14="http://schemas.microsoft.com/office/powerpoint/2010/main" val="293080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98ABC79-E44F-44A2-9135-D157C2D49801}" type="datetime1">
              <a:rPr lang="en-US" smtClean="0"/>
              <a:t>10/4/2020</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6D77569-195D-463C-9D5A-4CA081072D62}" type="slidenum">
              <a:rPr lang="en-US" altLang="en-US"/>
              <a:pPr>
                <a:defRPr/>
              </a:pPr>
              <a:t>‹#›</a:t>
            </a:fld>
            <a:endParaRPr lang="en-US" altLang="en-US"/>
          </a:p>
        </p:txBody>
      </p:sp>
    </p:spTree>
    <p:extLst>
      <p:ext uri="{BB962C8B-B14F-4D97-AF65-F5344CB8AC3E}">
        <p14:creationId xmlns:p14="http://schemas.microsoft.com/office/powerpoint/2010/main" val="49673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68D83B1-2737-4EC9-BFCA-426D110F3C52}" type="datetime1">
              <a:rPr lang="en-US" smtClean="0"/>
              <a:t>10/4/2020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F96BDD-73C1-4FAB-A47F-9D2E18A5280F}" type="slidenum">
              <a:rPr lang="en-US" altLang="en-US"/>
              <a:pPr>
                <a:defRPr/>
              </a:pPr>
              <a:t>‹#›</a:t>
            </a:fld>
            <a:endParaRPr lang="en-US" altLang="en-US"/>
          </a:p>
        </p:txBody>
      </p:sp>
    </p:spTree>
    <p:extLst>
      <p:ext uri="{BB962C8B-B14F-4D97-AF65-F5344CB8AC3E}">
        <p14:creationId xmlns:p14="http://schemas.microsoft.com/office/powerpoint/2010/main" val="272785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588E765-8835-4072-802D-D316215842AA}" type="datetime1">
              <a:rPr lang="en-US" smtClean="0"/>
              <a:t>10/4/2020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F51E7C7-895C-4904-830D-9E288E775014}" type="slidenum">
              <a:rPr lang="en-US" altLang="en-US"/>
              <a:pPr>
                <a:defRPr/>
              </a:pPr>
              <a:t>‹#›</a:t>
            </a:fld>
            <a:endParaRPr lang="en-US" altLang="en-US"/>
          </a:p>
        </p:txBody>
      </p:sp>
    </p:spTree>
    <p:extLst>
      <p:ext uri="{BB962C8B-B14F-4D97-AF65-F5344CB8AC3E}">
        <p14:creationId xmlns:p14="http://schemas.microsoft.com/office/powerpoint/2010/main" val="220396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53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fld id="{59FD02D9-CD5E-4E5B-8EA1-E4FBA2EC6517}" type="datetime1">
              <a:rPr lang="en-US" smtClean="0"/>
              <a:t>10/4/2020</a:t>
            </a:fld>
            <a:endParaRPr lang="en-US"/>
          </a:p>
        </p:txBody>
      </p:sp>
      <p:sp>
        <p:nvSpPr>
          <p:cNvPr id="2253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2253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8DAFCFD-5AD1-4D5A-8A2A-D3090EE803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S PGothic" pitchFamily="34" charset="-128"/>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epa.gov/lmop/basic-information-about-landfill-ga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epa.gov/lmop/basic-information-about-landfill-ga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epa.gov/landfills/municipal-solid-waste-landfill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85798" y="543277"/>
            <a:ext cx="7772400" cy="1249317"/>
          </a:xfrm>
        </p:spPr>
        <p:txBody>
          <a:bodyPr/>
          <a:lstStyle/>
          <a:p>
            <a:pPr>
              <a:defRPr/>
            </a:pPr>
            <a:r>
              <a:rPr lang="en-US" altLang="en-US" sz="4000" b="1" dirty="0">
                <a:solidFill>
                  <a:schemeClr val="accent6">
                    <a:lumMod val="50000"/>
                  </a:schemeClr>
                </a:solidFill>
                <a:latin typeface="+mn-lt"/>
              </a:rPr>
              <a:t>ES 200: Autumn 2020</a:t>
            </a:r>
          </a:p>
        </p:txBody>
      </p:sp>
      <p:sp>
        <p:nvSpPr>
          <p:cNvPr id="3075" name="Rectangle 5"/>
          <p:cNvSpPr>
            <a:spLocks noGrp="1" noChangeArrowheads="1"/>
          </p:cNvSpPr>
          <p:nvPr>
            <p:ph type="subTitle" idx="1"/>
          </p:nvPr>
        </p:nvSpPr>
        <p:spPr>
          <a:xfrm>
            <a:off x="1380133" y="3190142"/>
            <a:ext cx="6383730" cy="3191608"/>
          </a:xfrm>
        </p:spPr>
        <p:txBody>
          <a:bodyPr/>
          <a:lstStyle/>
          <a:p>
            <a:pPr>
              <a:lnSpc>
                <a:spcPct val="80000"/>
              </a:lnSpc>
              <a:defRPr/>
            </a:pPr>
            <a:endParaRPr lang="en-US" altLang="en-US" sz="2000" dirty="0">
              <a:solidFill>
                <a:schemeClr val="accent6">
                  <a:lumMod val="50000"/>
                </a:schemeClr>
              </a:solidFill>
            </a:endParaRPr>
          </a:p>
          <a:p>
            <a:pPr>
              <a:lnSpc>
                <a:spcPct val="80000"/>
              </a:lnSpc>
              <a:defRPr/>
            </a:pPr>
            <a:r>
              <a:rPr lang="en-US" altLang="en-US" sz="2000" b="1" dirty="0"/>
              <a:t>Prof. Tabish Nawaz (Module C)</a:t>
            </a:r>
          </a:p>
          <a:p>
            <a:pPr>
              <a:lnSpc>
                <a:spcPct val="80000"/>
              </a:lnSpc>
              <a:defRPr/>
            </a:pPr>
            <a:r>
              <a:rPr lang="en-IN" sz="2000" b="1" i="1" dirty="0">
                <a:solidFill>
                  <a:srgbClr val="0070C0"/>
                </a:solidFill>
                <a:latin typeface="Arial" charset="0"/>
              </a:rPr>
              <a:t>(tnawaz@iitb.ac.in)</a:t>
            </a:r>
          </a:p>
          <a:p>
            <a:pPr>
              <a:lnSpc>
                <a:spcPct val="80000"/>
              </a:lnSpc>
              <a:defRPr/>
            </a:pPr>
            <a:endParaRPr lang="en-US" altLang="en-US" sz="2000" b="1" dirty="0">
              <a:solidFill>
                <a:schemeClr val="accent6">
                  <a:lumMod val="50000"/>
                </a:schemeClr>
              </a:solidFill>
            </a:endParaRPr>
          </a:p>
          <a:p>
            <a:pPr>
              <a:lnSpc>
                <a:spcPct val="80000"/>
              </a:lnSpc>
              <a:defRPr/>
            </a:pPr>
            <a:r>
              <a:rPr lang="en-US" altLang="en-US" sz="2000" b="1" dirty="0">
                <a:solidFill>
                  <a:schemeClr val="accent6">
                    <a:lumMod val="50000"/>
                  </a:schemeClr>
                </a:solidFill>
              </a:rPr>
              <a:t>Environmental Science and Engineering Dept., </a:t>
            </a:r>
          </a:p>
          <a:p>
            <a:pPr>
              <a:lnSpc>
                <a:spcPct val="80000"/>
              </a:lnSpc>
              <a:defRPr/>
            </a:pPr>
            <a:r>
              <a:rPr lang="en-US" altLang="en-US" sz="2000" b="1" dirty="0">
                <a:solidFill>
                  <a:schemeClr val="accent6">
                    <a:lumMod val="50000"/>
                  </a:schemeClr>
                </a:solidFill>
              </a:rPr>
              <a:t>IIT Bombay</a:t>
            </a:r>
          </a:p>
          <a:p>
            <a:pPr>
              <a:lnSpc>
                <a:spcPct val="80000"/>
              </a:lnSpc>
              <a:defRPr/>
            </a:pPr>
            <a:endParaRPr lang="en-US" altLang="en-US" sz="2000" dirty="0">
              <a:solidFill>
                <a:schemeClr val="accent6">
                  <a:lumMod val="50000"/>
                </a:schemeClr>
              </a:solidFill>
            </a:endParaRPr>
          </a:p>
          <a:p>
            <a:pPr>
              <a:lnSpc>
                <a:spcPct val="80000"/>
              </a:lnSpc>
              <a:defRPr/>
            </a:pPr>
            <a:r>
              <a:rPr lang="en-US" altLang="en-US" sz="2000" b="1" i="1" dirty="0">
                <a:solidFill>
                  <a:schemeClr val="accent6">
                    <a:lumMod val="50000"/>
                  </a:schemeClr>
                </a:solidFill>
              </a:rPr>
              <a:t>* Instructor In-Charge</a:t>
            </a:r>
          </a:p>
          <a:p>
            <a:pPr>
              <a:lnSpc>
                <a:spcPct val="80000"/>
              </a:lnSpc>
              <a:defRPr/>
            </a:pPr>
            <a:r>
              <a:rPr lang="en-US" altLang="en-US" sz="2000" b="1" i="1" dirty="0">
                <a:solidFill>
                  <a:srgbClr val="0070C0"/>
                </a:solidFill>
              </a:rPr>
              <a:t>(vsethi@iitb.ac.in)</a:t>
            </a:r>
          </a:p>
        </p:txBody>
      </p:sp>
      <p:sp>
        <p:nvSpPr>
          <p:cNvPr id="2" name="Slide Number Placeholder 1">
            <a:extLst>
              <a:ext uri="{FF2B5EF4-FFF2-40B4-BE49-F238E27FC236}">
                <a16:creationId xmlns="" xmlns:a16="http://schemas.microsoft.com/office/drawing/2014/main" id="{FC4D2538-19C5-478F-B72E-863001693405}"/>
              </a:ext>
            </a:extLst>
          </p:cNvPr>
          <p:cNvSpPr>
            <a:spLocks noGrp="1"/>
          </p:cNvSpPr>
          <p:nvPr>
            <p:ph type="sldNum" sz="quarter" idx="12"/>
          </p:nvPr>
        </p:nvSpPr>
        <p:spPr>
          <a:xfrm>
            <a:off x="7010400" y="6381750"/>
            <a:ext cx="2133600" cy="476250"/>
          </a:xfrm>
        </p:spPr>
        <p:txBody>
          <a:bodyPr/>
          <a:lstStyle/>
          <a:p>
            <a:pPr>
              <a:defRPr/>
            </a:pPr>
            <a:fld id="{5E9EB2F0-A301-428E-B310-B3C15EA34970}" type="slidenum">
              <a:rPr lang="en-US" altLang="en-US" smtClean="0"/>
              <a:pPr>
                <a:defRPr/>
              </a:pPr>
              <a:t>1</a:t>
            </a:fld>
            <a:endParaRPr lang="en-US" altLang="en-US"/>
          </a:p>
        </p:txBody>
      </p:sp>
      <p:sp>
        <p:nvSpPr>
          <p:cNvPr id="5" name="Rectangle 4">
            <a:extLst>
              <a:ext uri="{FF2B5EF4-FFF2-40B4-BE49-F238E27FC236}">
                <a16:creationId xmlns="" xmlns:a16="http://schemas.microsoft.com/office/drawing/2014/main" id="{B6A7528F-4D4B-49AE-8C06-99E5F0612A09}"/>
              </a:ext>
            </a:extLst>
          </p:cNvPr>
          <p:cNvSpPr/>
          <p:nvPr/>
        </p:nvSpPr>
        <p:spPr>
          <a:xfrm>
            <a:off x="262730" y="1792594"/>
            <a:ext cx="8618537" cy="954107"/>
          </a:xfrm>
          <a:prstGeom prst="rect">
            <a:avLst/>
          </a:prstGeom>
        </p:spPr>
        <p:txBody>
          <a:bodyPr>
            <a:spAutoFit/>
          </a:bodyPr>
          <a:lstStyle/>
          <a:p>
            <a:pPr algn="ctr">
              <a:defRPr/>
            </a:pPr>
            <a:r>
              <a:rPr lang="en-IN" sz="2800" b="1" dirty="0">
                <a:solidFill>
                  <a:schemeClr val="accent6">
                    <a:lumMod val="50000"/>
                  </a:schemeClr>
                </a:solidFill>
              </a:rPr>
              <a:t>Environmental Studies : Science and Engineering</a:t>
            </a:r>
          </a:p>
          <a:p>
            <a:pPr algn="ctr">
              <a:defRPr/>
            </a:pPr>
            <a:r>
              <a:rPr lang="en-US" sz="2800" b="1" dirty="0">
                <a:solidFill>
                  <a:srgbClr val="0070C0"/>
                </a:solidFill>
              </a:rPr>
              <a:t>M</a:t>
            </a:r>
            <a:r>
              <a:rPr lang="en-IN" sz="2800" b="1" dirty="0" err="1">
                <a:solidFill>
                  <a:srgbClr val="0070C0"/>
                </a:solidFill>
              </a:rPr>
              <a:t>odule</a:t>
            </a:r>
            <a:r>
              <a:rPr lang="en-IN" sz="2800" b="1" dirty="0">
                <a:solidFill>
                  <a:srgbClr val="0070C0"/>
                </a:solidFill>
              </a:rPr>
              <a:t> C: Solid Waste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Functional elements of a solid waste management system</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10</a:t>
            </a:fld>
            <a:endParaRPr lang="en-US" altLang="en-US" dirty="0"/>
          </a:p>
        </p:txBody>
      </p:sp>
      <p:pic>
        <p:nvPicPr>
          <p:cNvPr id="6" name="Picture 5">
            <a:extLst>
              <a:ext uri="{FF2B5EF4-FFF2-40B4-BE49-F238E27FC236}">
                <a16:creationId xmlns="" xmlns:a16="http://schemas.microsoft.com/office/drawing/2014/main" id="{44D505CC-5CDA-4CC5-92D8-2631713A9AC6}"/>
              </a:ext>
            </a:extLst>
          </p:cNvPr>
          <p:cNvPicPr>
            <a:picLocks noChangeAspect="1"/>
          </p:cNvPicPr>
          <p:nvPr/>
        </p:nvPicPr>
        <p:blipFill>
          <a:blip r:embed="rId3"/>
          <a:stretch>
            <a:fillRect/>
          </a:stretch>
        </p:blipFill>
        <p:spPr>
          <a:xfrm>
            <a:off x="245573" y="1652564"/>
            <a:ext cx="8652850" cy="3769941"/>
          </a:xfrm>
          <a:prstGeom prst="rect">
            <a:avLst/>
          </a:prstGeom>
          <a:ln>
            <a:solidFill>
              <a:srgbClr val="663300"/>
            </a:solidFill>
          </a:ln>
        </p:spPr>
      </p:pic>
      <p:sp>
        <p:nvSpPr>
          <p:cNvPr id="3" name="Rectangle: Rounded Corners 2">
            <a:extLst>
              <a:ext uri="{FF2B5EF4-FFF2-40B4-BE49-F238E27FC236}">
                <a16:creationId xmlns="" xmlns:a16="http://schemas.microsoft.com/office/drawing/2014/main" id="{1A230D80-0D97-4498-897C-DC42EF30C709}"/>
              </a:ext>
            </a:extLst>
          </p:cNvPr>
          <p:cNvSpPr/>
          <p:nvPr/>
        </p:nvSpPr>
        <p:spPr>
          <a:xfrm>
            <a:off x="3340507" y="4777733"/>
            <a:ext cx="2462981" cy="79641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302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907165"/>
          </a:xfrm>
        </p:spPr>
        <p:txBody>
          <a:bodyPr/>
          <a:lstStyle/>
          <a:p>
            <a:r>
              <a:rPr lang="en-IN" sz="3600" dirty="0">
                <a:solidFill>
                  <a:schemeClr val="tx1"/>
                </a:solidFill>
              </a:rPr>
              <a:t>Sanitary Landfill</a:t>
            </a: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400" y="907165"/>
            <a:ext cx="8839200" cy="2725749"/>
          </a:xfrm>
        </p:spPr>
        <p:txBody>
          <a:bodyPr>
            <a:noAutofit/>
          </a:bodyPr>
          <a:lstStyle/>
          <a:p>
            <a:pPr marL="0" indent="0" algn="just">
              <a:buNone/>
            </a:pPr>
            <a:r>
              <a:rPr lang="en-US" sz="2000" dirty="0">
                <a:solidFill>
                  <a:schemeClr val="accent6"/>
                </a:solidFill>
              </a:rPr>
              <a:t>Landfilling involves the controlled disposal of MSW on or in the upper layer of the earth’s mantle.</a:t>
            </a:r>
          </a:p>
          <a:p>
            <a:pPr marL="0" indent="0" algn="just">
              <a:buNone/>
            </a:pPr>
            <a:r>
              <a:rPr lang="en-US" sz="2000" dirty="0">
                <a:solidFill>
                  <a:schemeClr val="accent6"/>
                </a:solidFill>
              </a:rPr>
              <a:t>Important aspects in the implementation of sanitary landfills include:  </a:t>
            </a:r>
          </a:p>
          <a:p>
            <a:pPr marL="457200" indent="-457200" algn="just">
              <a:buAutoNum type="arabicParenBoth"/>
            </a:pPr>
            <a:r>
              <a:rPr lang="en-US" sz="2000" dirty="0">
                <a:solidFill>
                  <a:schemeClr val="accent6"/>
                </a:solidFill>
              </a:rPr>
              <a:t>Site Selection</a:t>
            </a:r>
          </a:p>
          <a:p>
            <a:pPr marL="457200" indent="-457200" algn="just">
              <a:buAutoNum type="arabicParenBoth"/>
            </a:pPr>
            <a:r>
              <a:rPr lang="en-US" sz="2000" dirty="0">
                <a:solidFill>
                  <a:schemeClr val="accent6"/>
                </a:solidFill>
              </a:rPr>
              <a:t>Landfilling methods and operations </a:t>
            </a:r>
          </a:p>
          <a:p>
            <a:pPr marL="457200" indent="-457200" algn="just">
              <a:buAutoNum type="arabicParenBoth"/>
            </a:pPr>
            <a:r>
              <a:rPr lang="en-US" sz="2000" dirty="0">
                <a:solidFill>
                  <a:schemeClr val="accent6"/>
                </a:solidFill>
              </a:rPr>
              <a:t>Occurrence of gases and leachates</a:t>
            </a:r>
            <a:r>
              <a:rPr lang="en-US" sz="2000" baseline="30000" dirty="0">
                <a:solidFill>
                  <a:schemeClr val="accent6"/>
                </a:solidFill>
              </a:rPr>
              <a:t>*</a:t>
            </a:r>
            <a:r>
              <a:rPr lang="en-US" sz="2000" dirty="0">
                <a:solidFill>
                  <a:schemeClr val="accent6"/>
                </a:solidFill>
              </a:rPr>
              <a:t> in landfills</a:t>
            </a:r>
          </a:p>
          <a:p>
            <a:pPr marL="457200" indent="-457200" algn="just">
              <a:buAutoNum type="arabicParenBoth"/>
            </a:pPr>
            <a:r>
              <a:rPr lang="en-US" sz="2000" dirty="0">
                <a:solidFill>
                  <a:schemeClr val="accent6"/>
                </a:solidFill>
              </a:rPr>
              <a:t>Movement and control of landfill gases and leachate </a:t>
            </a:r>
            <a:endParaRPr lang="en-IN" sz="2000" dirty="0">
              <a:solidFill>
                <a:schemeClr val="accent6"/>
              </a:solidFill>
            </a:endParaRP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11</a:t>
            </a:fld>
            <a:endParaRPr lang="en-US" altLang="en-US" dirty="0"/>
          </a:p>
        </p:txBody>
      </p:sp>
      <p:sp>
        <p:nvSpPr>
          <p:cNvPr id="6" name="Rectangle 5">
            <a:extLst>
              <a:ext uri="{FF2B5EF4-FFF2-40B4-BE49-F238E27FC236}">
                <a16:creationId xmlns="" xmlns:a16="http://schemas.microsoft.com/office/drawing/2014/main" id="{A72EA3FD-5B88-4EF0-B433-10F9DCEBF071}"/>
              </a:ext>
            </a:extLst>
          </p:cNvPr>
          <p:cNvSpPr/>
          <p:nvPr/>
        </p:nvSpPr>
        <p:spPr>
          <a:xfrm>
            <a:off x="261707" y="3848358"/>
            <a:ext cx="8620586" cy="707886"/>
          </a:xfrm>
          <a:prstGeom prst="rect">
            <a:avLst/>
          </a:prstGeom>
          <a:ln>
            <a:solidFill>
              <a:srgbClr val="009900"/>
            </a:solidFill>
          </a:ln>
        </p:spPr>
        <p:txBody>
          <a:bodyPr wrap="square">
            <a:spAutoFit/>
          </a:bodyPr>
          <a:lstStyle/>
          <a:p>
            <a:pPr algn="ctr"/>
            <a:r>
              <a:rPr lang="en-US" i="1" dirty="0">
                <a:solidFill>
                  <a:schemeClr val="accent6"/>
                </a:solidFill>
              </a:rPr>
              <a:t>*Leachate: liquid that has percolated through solid waste and has extracted dissolved or suspended materials</a:t>
            </a:r>
          </a:p>
        </p:txBody>
      </p:sp>
      <p:cxnSp>
        <p:nvCxnSpPr>
          <p:cNvPr id="9" name="Straight Arrow Connector 8">
            <a:extLst>
              <a:ext uri="{FF2B5EF4-FFF2-40B4-BE49-F238E27FC236}">
                <a16:creationId xmlns="" xmlns:a16="http://schemas.microsoft.com/office/drawing/2014/main" id="{A0AC08FC-98A2-4E19-BCA7-957362D362A5}"/>
              </a:ext>
            </a:extLst>
          </p:cNvPr>
          <p:cNvCxnSpPr>
            <a:cxnSpLocks/>
            <a:stCxn id="6" idx="2"/>
            <a:endCxn id="13" idx="0"/>
          </p:cNvCxnSpPr>
          <p:nvPr/>
        </p:nvCxnSpPr>
        <p:spPr>
          <a:xfrm flipH="1">
            <a:off x="1705898" y="4556244"/>
            <a:ext cx="2866102" cy="881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 xmlns:a16="http://schemas.microsoft.com/office/drawing/2014/main" id="{EB99A52A-33D5-48C0-ABEB-2504E6A3F5A0}"/>
              </a:ext>
            </a:extLst>
          </p:cNvPr>
          <p:cNvCxnSpPr>
            <a:cxnSpLocks/>
            <a:stCxn id="6" idx="2"/>
            <a:endCxn id="14" idx="0"/>
          </p:cNvCxnSpPr>
          <p:nvPr/>
        </p:nvCxnSpPr>
        <p:spPr>
          <a:xfrm>
            <a:off x="4572000" y="4556244"/>
            <a:ext cx="2866102" cy="881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 xmlns:a16="http://schemas.microsoft.com/office/drawing/2014/main" id="{BDE4DB74-EAC6-4B09-9463-EC3DBD037409}"/>
              </a:ext>
            </a:extLst>
          </p:cNvPr>
          <p:cNvSpPr/>
          <p:nvPr/>
        </p:nvSpPr>
        <p:spPr>
          <a:xfrm>
            <a:off x="522263" y="5438196"/>
            <a:ext cx="2367270" cy="923330"/>
          </a:xfrm>
          <a:prstGeom prst="rect">
            <a:avLst/>
          </a:prstGeom>
        </p:spPr>
        <p:txBody>
          <a:bodyPr wrap="square">
            <a:spAutoFit/>
          </a:bodyPr>
          <a:lstStyle/>
          <a:p>
            <a:pPr algn="ctr"/>
            <a:r>
              <a:rPr lang="en-US" sz="1800" i="1" dirty="0">
                <a:solidFill>
                  <a:schemeClr val="accent6"/>
                </a:solidFill>
              </a:rPr>
              <a:t>Produced from decomposition of wastes</a:t>
            </a:r>
            <a:endParaRPr lang="en-US" sz="1800" i="1" dirty="0"/>
          </a:p>
        </p:txBody>
      </p:sp>
      <p:sp>
        <p:nvSpPr>
          <p:cNvPr id="14" name="Rectangle 13">
            <a:extLst>
              <a:ext uri="{FF2B5EF4-FFF2-40B4-BE49-F238E27FC236}">
                <a16:creationId xmlns="" xmlns:a16="http://schemas.microsoft.com/office/drawing/2014/main" id="{C3C0A742-A672-4FD3-B373-C6F9AB648759}"/>
              </a:ext>
            </a:extLst>
          </p:cNvPr>
          <p:cNvSpPr/>
          <p:nvPr/>
        </p:nvSpPr>
        <p:spPr>
          <a:xfrm>
            <a:off x="6254467" y="5438196"/>
            <a:ext cx="2367270" cy="923330"/>
          </a:xfrm>
          <a:prstGeom prst="rect">
            <a:avLst/>
          </a:prstGeom>
        </p:spPr>
        <p:txBody>
          <a:bodyPr wrap="square">
            <a:spAutoFit/>
          </a:bodyPr>
          <a:lstStyle/>
          <a:p>
            <a:pPr algn="ctr"/>
            <a:r>
              <a:rPr lang="en-US" sz="1800" i="1" dirty="0">
                <a:solidFill>
                  <a:schemeClr val="accent6"/>
                </a:solidFill>
              </a:rPr>
              <a:t>Entered landfill from external sources such as rainfall</a:t>
            </a:r>
            <a:endParaRPr lang="en-US" sz="1800" i="1" dirty="0"/>
          </a:p>
        </p:txBody>
      </p:sp>
    </p:spTree>
    <p:extLst>
      <p:ext uri="{BB962C8B-B14F-4D97-AF65-F5344CB8AC3E}">
        <p14:creationId xmlns:p14="http://schemas.microsoft.com/office/powerpoint/2010/main" val="3039007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Open Dumping vs Sanitary Landfill</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12</a:t>
            </a:fld>
            <a:endParaRPr lang="en-US" altLang="en-US" dirty="0"/>
          </a:p>
        </p:txBody>
      </p:sp>
      <p:pic>
        <p:nvPicPr>
          <p:cNvPr id="6" name="Picture 5">
            <a:extLst>
              <a:ext uri="{FF2B5EF4-FFF2-40B4-BE49-F238E27FC236}">
                <a16:creationId xmlns="" xmlns:a16="http://schemas.microsoft.com/office/drawing/2014/main" id="{5FA44F3A-5824-42E9-8739-DDE9B0C13761}"/>
              </a:ext>
            </a:extLst>
          </p:cNvPr>
          <p:cNvPicPr>
            <a:picLocks noChangeAspect="1"/>
          </p:cNvPicPr>
          <p:nvPr/>
        </p:nvPicPr>
        <p:blipFill>
          <a:blip r:embed="rId3"/>
          <a:stretch>
            <a:fillRect/>
          </a:stretch>
        </p:blipFill>
        <p:spPr>
          <a:xfrm>
            <a:off x="947586" y="1138555"/>
            <a:ext cx="3429000" cy="2286000"/>
          </a:xfrm>
          <a:prstGeom prst="rect">
            <a:avLst/>
          </a:prstGeom>
        </p:spPr>
      </p:pic>
      <p:pic>
        <p:nvPicPr>
          <p:cNvPr id="8" name="Picture 7">
            <a:extLst>
              <a:ext uri="{FF2B5EF4-FFF2-40B4-BE49-F238E27FC236}">
                <a16:creationId xmlns="" xmlns:a16="http://schemas.microsoft.com/office/drawing/2014/main" id="{22AB1819-5F1D-45FC-8B56-4CAF62829DEA}"/>
              </a:ext>
            </a:extLst>
          </p:cNvPr>
          <p:cNvPicPr>
            <a:picLocks noChangeAspect="1"/>
          </p:cNvPicPr>
          <p:nvPr/>
        </p:nvPicPr>
        <p:blipFill>
          <a:blip r:embed="rId4"/>
          <a:stretch>
            <a:fillRect/>
          </a:stretch>
        </p:blipFill>
        <p:spPr>
          <a:xfrm>
            <a:off x="4767415" y="1138555"/>
            <a:ext cx="3429000" cy="2286000"/>
          </a:xfrm>
          <a:prstGeom prst="rect">
            <a:avLst/>
          </a:prstGeom>
        </p:spPr>
      </p:pic>
      <p:graphicFrame>
        <p:nvGraphicFramePr>
          <p:cNvPr id="9" name="Table 9">
            <a:extLst>
              <a:ext uri="{FF2B5EF4-FFF2-40B4-BE49-F238E27FC236}">
                <a16:creationId xmlns="" xmlns:a16="http://schemas.microsoft.com/office/drawing/2014/main" id="{13D4016F-33AB-4686-A51E-9FB418E4035C}"/>
              </a:ext>
            </a:extLst>
          </p:cNvPr>
          <p:cNvGraphicFramePr>
            <a:graphicFrameLocks noGrp="1"/>
          </p:cNvGraphicFramePr>
          <p:nvPr/>
        </p:nvGraphicFramePr>
        <p:xfrm>
          <a:off x="261785" y="3560445"/>
          <a:ext cx="8620430" cy="2811780"/>
        </p:xfrm>
        <a:graphic>
          <a:graphicData uri="http://schemas.openxmlformats.org/drawingml/2006/table">
            <a:tbl>
              <a:tblPr firstRow="1" bandRow="1">
                <a:tableStyleId>{72833802-FEF1-4C79-8D5D-14CF1EAF98D9}</a:tableStyleId>
              </a:tblPr>
              <a:tblGrid>
                <a:gridCol w="4310215">
                  <a:extLst>
                    <a:ext uri="{9D8B030D-6E8A-4147-A177-3AD203B41FA5}">
                      <a16:colId xmlns="" xmlns:a16="http://schemas.microsoft.com/office/drawing/2014/main" val="3611161584"/>
                    </a:ext>
                  </a:extLst>
                </a:gridCol>
                <a:gridCol w="4310215">
                  <a:extLst>
                    <a:ext uri="{9D8B030D-6E8A-4147-A177-3AD203B41FA5}">
                      <a16:colId xmlns="" xmlns:a16="http://schemas.microsoft.com/office/drawing/2014/main" val="1855217464"/>
                    </a:ext>
                  </a:extLst>
                </a:gridCol>
              </a:tblGrid>
              <a:tr h="342900">
                <a:tc>
                  <a:txBody>
                    <a:bodyPr/>
                    <a:lstStyle/>
                    <a:p>
                      <a:pPr algn="ctr"/>
                      <a:r>
                        <a:rPr lang="en-US" sz="1600" dirty="0"/>
                        <a:t>Open Dump</a:t>
                      </a:r>
                    </a:p>
                  </a:txBody>
                  <a:tcPr anchor="ctr"/>
                </a:tc>
                <a:tc>
                  <a:txBody>
                    <a:bodyPr/>
                    <a:lstStyle/>
                    <a:p>
                      <a:pPr algn="ctr"/>
                      <a:r>
                        <a:rPr lang="en-US" sz="1600" dirty="0"/>
                        <a:t>Landfill</a:t>
                      </a:r>
                    </a:p>
                  </a:txBody>
                  <a:tcPr anchor="ctr"/>
                </a:tc>
                <a:extLst>
                  <a:ext uri="{0D108BD9-81ED-4DB2-BD59-A6C34878D82A}">
                    <a16:rowId xmlns="" xmlns:a16="http://schemas.microsoft.com/office/drawing/2014/main" val="2972739370"/>
                  </a:ext>
                </a:extLst>
              </a:tr>
              <a:tr h="342900">
                <a:tc>
                  <a:txBody>
                    <a:bodyPr/>
                    <a:lstStyle/>
                    <a:p>
                      <a:pPr algn="l"/>
                      <a:r>
                        <a:rPr lang="en-US" sz="1600" dirty="0"/>
                        <a:t>It refers to the land site where piles of garbage are accumulated.</a:t>
                      </a:r>
                    </a:p>
                    <a:p>
                      <a:pPr algn="l"/>
                      <a:endParaRPr lang="en-US" sz="1600" dirty="0"/>
                    </a:p>
                  </a:txBody>
                  <a:tcPr anchor="ctr"/>
                </a:tc>
                <a:tc>
                  <a:txBody>
                    <a:bodyPr/>
                    <a:lstStyle/>
                    <a:p>
                      <a:pPr algn="l"/>
                      <a:r>
                        <a:rPr lang="en-US" sz="1600" dirty="0"/>
                        <a:t>It refers to the land site designed for waste management.	</a:t>
                      </a:r>
                    </a:p>
                  </a:txBody>
                  <a:tcPr anchor="ctr"/>
                </a:tc>
                <a:extLst>
                  <a:ext uri="{0D108BD9-81ED-4DB2-BD59-A6C34878D82A}">
                    <a16:rowId xmlns="" xmlns:a16="http://schemas.microsoft.com/office/drawing/2014/main" val="3539082729"/>
                  </a:ext>
                </a:extLst>
              </a:tr>
              <a:tr h="342900">
                <a:tc>
                  <a:txBody>
                    <a:bodyPr/>
                    <a:lstStyle/>
                    <a:p>
                      <a:pPr algn="l"/>
                      <a:r>
                        <a:rPr lang="en-US" sz="1600" dirty="0"/>
                        <a:t>No monitoring or treatment is involved, which results in foul odor. This attracts rats, rodents, and other pests.</a:t>
                      </a:r>
                    </a:p>
                  </a:txBody>
                  <a:tcPr anchor="ctr"/>
                </a:tc>
                <a:tc>
                  <a:txBody>
                    <a:bodyPr/>
                    <a:lstStyle/>
                    <a:p>
                      <a:pPr algn="l"/>
                      <a:r>
                        <a:rPr lang="en-US" sz="1600" dirty="0"/>
                        <a:t>The whole process is carefully monitored, and leachate collection and treatment/lining is involved for environmental protection.</a:t>
                      </a:r>
                    </a:p>
                  </a:txBody>
                  <a:tcPr anchor="ctr"/>
                </a:tc>
                <a:extLst>
                  <a:ext uri="{0D108BD9-81ED-4DB2-BD59-A6C34878D82A}">
                    <a16:rowId xmlns="" xmlns:a16="http://schemas.microsoft.com/office/drawing/2014/main" val="3576477240"/>
                  </a:ext>
                </a:extLst>
              </a:tr>
              <a:tr h="342900">
                <a:tc>
                  <a:txBody>
                    <a:bodyPr/>
                    <a:lstStyle/>
                    <a:p>
                      <a:pPr algn="l"/>
                      <a:r>
                        <a:rPr lang="en-US" sz="1600" dirty="0"/>
                        <a:t>An open dump can be located anywhere, and are hazardous to the environment.</a:t>
                      </a:r>
                    </a:p>
                  </a:txBody>
                  <a:tcPr anchor="ctr"/>
                </a:tc>
                <a:tc>
                  <a:txBody>
                    <a:bodyPr/>
                    <a:lstStyle/>
                    <a:p>
                      <a:pPr algn="l"/>
                      <a:r>
                        <a:rPr lang="en-US" sz="1600" dirty="0"/>
                        <a:t>Setting up a landfill requires a fixed type of location, and certain factors need to be considered for maximum level of protection. </a:t>
                      </a:r>
                    </a:p>
                  </a:txBody>
                  <a:tcPr anchor="ctr"/>
                </a:tc>
                <a:extLst>
                  <a:ext uri="{0D108BD9-81ED-4DB2-BD59-A6C34878D82A}">
                    <a16:rowId xmlns="" xmlns:a16="http://schemas.microsoft.com/office/drawing/2014/main" val="645633910"/>
                  </a:ext>
                </a:extLst>
              </a:tr>
            </a:tbl>
          </a:graphicData>
        </a:graphic>
      </p:graphicFrame>
    </p:spTree>
    <p:extLst>
      <p:ext uri="{BB962C8B-B14F-4D97-AF65-F5344CB8AC3E}">
        <p14:creationId xmlns:p14="http://schemas.microsoft.com/office/powerpoint/2010/main" val="1069868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What can/not be Landfilled</a:t>
            </a: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marL="0" indent="0" algn="just">
              <a:buNone/>
            </a:pPr>
            <a:r>
              <a:rPr lang="en-US" sz="2000" u="sng" dirty="0">
                <a:solidFill>
                  <a:schemeClr val="accent6"/>
                </a:solidFill>
              </a:rPr>
              <a:t>Types of MSW suitable for sanitary landfills</a:t>
            </a:r>
          </a:p>
          <a:p>
            <a:pPr algn="just">
              <a:buFont typeface="Arial" panose="020B0604020202020204" pitchFamily="34" charset="0"/>
              <a:buChar char="•"/>
            </a:pPr>
            <a:r>
              <a:rPr lang="en-US" sz="2000" dirty="0">
                <a:solidFill>
                  <a:schemeClr val="accent6"/>
                </a:solidFill>
              </a:rPr>
              <a:t>Non-biodegradable and inert waste by nature or through pretreatment</a:t>
            </a:r>
          </a:p>
          <a:p>
            <a:pPr algn="just">
              <a:buFont typeface="Arial" panose="020B0604020202020204" pitchFamily="34" charset="0"/>
              <a:buChar char="•"/>
            </a:pPr>
            <a:r>
              <a:rPr lang="en-US" sz="2000" dirty="0">
                <a:solidFill>
                  <a:schemeClr val="accent6"/>
                </a:solidFill>
              </a:rPr>
              <a:t>Commingled waste not found suitable for waste processing</a:t>
            </a:r>
          </a:p>
          <a:p>
            <a:pPr algn="just">
              <a:buFont typeface="Arial" panose="020B0604020202020204" pitchFamily="34" charset="0"/>
              <a:buChar char="•"/>
            </a:pPr>
            <a:r>
              <a:rPr lang="en-US" sz="2000" dirty="0">
                <a:solidFill>
                  <a:schemeClr val="accent6"/>
                </a:solidFill>
              </a:rPr>
              <a:t>Pre/post-processing rejects from waste processing sites</a:t>
            </a:r>
          </a:p>
          <a:p>
            <a:pPr algn="just">
              <a:buFont typeface="Arial" panose="020B0604020202020204" pitchFamily="34" charset="0"/>
              <a:buChar char="•"/>
            </a:pPr>
            <a:r>
              <a:rPr lang="en-US" sz="2000" dirty="0">
                <a:solidFill>
                  <a:schemeClr val="accent6"/>
                </a:solidFill>
              </a:rPr>
              <a:t>Non-hazardous waste not being processed or recycled</a:t>
            </a:r>
          </a:p>
          <a:p>
            <a:pPr algn="just">
              <a:buFont typeface="Arial" panose="020B0604020202020204" pitchFamily="34" charset="0"/>
              <a:buChar char="•"/>
            </a:pPr>
            <a:endParaRPr lang="en-US" sz="2000" dirty="0">
              <a:solidFill>
                <a:schemeClr val="accent6"/>
              </a:solidFill>
            </a:endParaRPr>
          </a:p>
          <a:p>
            <a:pPr marL="0" indent="0" algn="just">
              <a:buNone/>
            </a:pPr>
            <a:r>
              <a:rPr lang="en-US" sz="2000" u="sng" dirty="0">
                <a:solidFill>
                  <a:schemeClr val="accent6"/>
                </a:solidFill>
              </a:rPr>
              <a:t>Types of MSW not suitable for Sanitary landfilling</a:t>
            </a:r>
            <a:r>
              <a:rPr lang="en-US" sz="2000" dirty="0">
                <a:solidFill>
                  <a:schemeClr val="accent6"/>
                </a:solidFill>
              </a:rPr>
              <a:t>:</a:t>
            </a:r>
          </a:p>
          <a:p>
            <a:pPr algn="just">
              <a:buFont typeface="Arial" panose="020B0604020202020204" pitchFamily="34" charset="0"/>
              <a:buChar char="•"/>
            </a:pPr>
            <a:r>
              <a:rPr lang="en-US" sz="2000" dirty="0">
                <a:solidFill>
                  <a:schemeClr val="accent6"/>
                </a:solidFill>
              </a:rPr>
              <a:t>Biodegradable waste or garden waste</a:t>
            </a:r>
          </a:p>
          <a:p>
            <a:pPr algn="just">
              <a:buFont typeface="Arial" panose="020B0604020202020204" pitchFamily="34" charset="0"/>
              <a:buChar char="•"/>
            </a:pPr>
            <a:r>
              <a:rPr lang="en-US" sz="2000" dirty="0">
                <a:solidFill>
                  <a:schemeClr val="accent6"/>
                </a:solidFill>
              </a:rPr>
              <a:t>Dry recyclables</a:t>
            </a:r>
          </a:p>
          <a:p>
            <a:pPr algn="just">
              <a:buFont typeface="Arial" panose="020B0604020202020204" pitchFamily="34" charset="0"/>
              <a:buChar char="•"/>
            </a:pPr>
            <a:r>
              <a:rPr lang="en-US" sz="2000" dirty="0">
                <a:solidFill>
                  <a:schemeClr val="accent6"/>
                </a:solidFill>
              </a:rPr>
              <a:t>Hazardous waste or industrial waste</a:t>
            </a:r>
          </a:p>
          <a:p>
            <a:pPr algn="just">
              <a:buFont typeface="Arial" panose="020B0604020202020204" pitchFamily="34" charset="0"/>
              <a:buChar char="•"/>
            </a:pPr>
            <a:r>
              <a:rPr lang="en-US" sz="2000" dirty="0">
                <a:solidFill>
                  <a:schemeClr val="accent6"/>
                </a:solidFill>
              </a:rPr>
              <a:t>Construction and demolition waste</a:t>
            </a:r>
            <a:endParaRPr lang="en-IN" sz="2000" dirty="0">
              <a:solidFill>
                <a:schemeClr val="accent6"/>
              </a:solidFill>
            </a:endParaRP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13</a:t>
            </a:fld>
            <a:endParaRPr lang="en-US" altLang="en-US" dirty="0"/>
          </a:p>
        </p:txBody>
      </p:sp>
    </p:spTree>
    <p:extLst>
      <p:ext uri="{BB962C8B-B14F-4D97-AF65-F5344CB8AC3E}">
        <p14:creationId xmlns:p14="http://schemas.microsoft.com/office/powerpoint/2010/main" val="1861089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Components of a Sanitary Landfill</a:t>
            </a:r>
            <a:endParaRPr lang="en-IN" sz="36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14</a:t>
            </a:fld>
            <a:endParaRPr lang="en-US" altLang="en-US" dirty="0"/>
          </a:p>
        </p:txBody>
      </p:sp>
      <p:sp>
        <p:nvSpPr>
          <p:cNvPr id="13" name="Rectangle 12">
            <a:extLst>
              <a:ext uri="{FF2B5EF4-FFF2-40B4-BE49-F238E27FC236}">
                <a16:creationId xmlns="" xmlns:a16="http://schemas.microsoft.com/office/drawing/2014/main" id="{73FEE48E-78F6-410C-BC20-B3321F507340}"/>
              </a:ext>
            </a:extLst>
          </p:cNvPr>
          <p:cNvSpPr/>
          <p:nvPr/>
        </p:nvSpPr>
        <p:spPr>
          <a:xfrm>
            <a:off x="0" y="6471850"/>
            <a:ext cx="9144001" cy="276999"/>
          </a:xfrm>
          <a:prstGeom prst="rect">
            <a:avLst/>
          </a:prstGeom>
        </p:spPr>
        <p:txBody>
          <a:bodyPr wrap="square">
            <a:spAutoFit/>
          </a:bodyPr>
          <a:lstStyle/>
          <a:p>
            <a:pPr algn="ctr">
              <a:defRPr/>
            </a:pPr>
            <a:r>
              <a:rPr lang="en-US" sz="1200" dirty="0">
                <a:solidFill>
                  <a:schemeClr val="accent6">
                    <a:lumMod val="50000"/>
                  </a:schemeClr>
                </a:solidFill>
              </a:rPr>
              <a:t>Manual on Municipal Solid Waste Management – 2016, Central Public Health &amp; Environmental Engineering Organization (CPHEEO)</a:t>
            </a:r>
          </a:p>
        </p:txBody>
      </p:sp>
      <p:pic>
        <p:nvPicPr>
          <p:cNvPr id="2" name="Picture 1">
            <a:extLst>
              <a:ext uri="{FF2B5EF4-FFF2-40B4-BE49-F238E27FC236}">
                <a16:creationId xmlns="" xmlns:a16="http://schemas.microsoft.com/office/drawing/2014/main" id="{E3D913C9-183D-4700-BDFE-84F0C0D1169F}"/>
              </a:ext>
            </a:extLst>
          </p:cNvPr>
          <p:cNvPicPr>
            <a:picLocks noChangeAspect="1"/>
          </p:cNvPicPr>
          <p:nvPr/>
        </p:nvPicPr>
        <p:blipFill>
          <a:blip r:embed="rId3"/>
          <a:stretch>
            <a:fillRect/>
          </a:stretch>
        </p:blipFill>
        <p:spPr>
          <a:xfrm>
            <a:off x="-3" y="1012172"/>
            <a:ext cx="9144001" cy="3019231"/>
          </a:xfrm>
          <a:prstGeom prst="rect">
            <a:avLst/>
          </a:prstGeom>
        </p:spPr>
      </p:pic>
      <p:pic>
        <p:nvPicPr>
          <p:cNvPr id="7" name="Picture 6">
            <a:extLst>
              <a:ext uri="{FF2B5EF4-FFF2-40B4-BE49-F238E27FC236}">
                <a16:creationId xmlns="" xmlns:a16="http://schemas.microsoft.com/office/drawing/2014/main" id="{14B013A4-FFF9-46A3-A290-A8BF08F6FA77}"/>
              </a:ext>
            </a:extLst>
          </p:cNvPr>
          <p:cNvPicPr>
            <a:picLocks noChangeAspect="1"/>
          </p:cNvPicPr>
          <p:nvPr/>
        </p:nvPicPr>
        <p:blipFill>
          <a:blip r:embed="rId4"/>
          <a:stretch>
            <a:fillRect/>
          </a:stretch>
        </p:blipFill>
        <p:spPr>
          <a:xfrm>
            <a:off x="1161576" y="4075413"/>
            <a:ext cx="6820842" cy="2247000"/>
          </a:xfrm>
          <a:prstGeom prst="rect">
            <a:avLst/>
          </a:prstGeom>
        </p:spPr>
      </p:pic>
    </p:spTree>
    <p:extLst>
      <p:ext uri="{BB962C8B-B14F-4D97-AF65-F5344CB8AC3E}">
        <p14:creationId xmlns:p14="http://schemas.microsoft.com/office/powerpoint/2010/main" val="1256248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US" sz="3600" dirty="0"/>
              <a:t>Essential Components of a </a:t>
            </a:r>
            <a:br>
              <a:rPr lang="en-US" sz="3600" dirty="0"/>
            </a:br>
            <a:r>
              <a:rPr lang="en-US" sz="3600" dirty="0"/>
              <a:t>Sanitary Landfill</a:t>
            </a:r>
            <a:endParaRPr lang="en-IN" sz="3600" i="1" dirty="0">
              <a:solidFill>
                <a:schemeClr val="accent1">
                  <a:lumMod val="50000"/>
                </a:schemeClr>
              </a:solidFill>
            </a:endParaRP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400" y="1342251"/>
            <a:ext cx="8839200" cy="4933335"/>
          </a:xfrm>
        </p:spPr>
        <p:txBody>
          <a:bodyPr>
            <a:noAutofit/>
          </a:bodyPr>
          <a:lstStyle/>
          <a:p>
            <a:pPr>
              <a:buFont typeface="Wingdings" panose="05000000000000000000" pitchFamily="2" charset="2"/>
              <a:buChar char="Ø"/>
            </a:pPr>
            <a:r>
              <a:rPr lang="en-US" sz="2000" dirty="0"/>
              <a:t>A liner system at the base and sides of the sanitary landfill which prevents migration of leachate or gas to the surrounding soil.</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A leachate collection and control facility which collects and extracts leachate from within and from the base of the sanitary landfill and then treats the leachate.</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A gas collection and control facility which collects and extracts gas from within and from the top of the sanitary landfill and then treats it or uses it for energy recovery.</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A final cover system at the top of the sanitary landfill which enhances surface drainage, prevents infiltrating water, and supports surface vegetation.</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15</a:t>
            </a:fld>
            <a:endParaRPr lang="en-US" altLang="en-US" dirty="0"/>
          </a:p>
        </p:txBody>
      </p:sp>
      <p:sp>
        <p:nvSpPr>
          <p:cNvPr id="10" name="Rectangle 9">
            <a:extLst>
              <a:ext uri="{FF2B5EF4-FFF2-40B4-BE49-F238E27FC236}">
                <a16:creationId xmlns="" xmlns:a16="http://schemas.microsoft.com/office/drawing/2014/main" id="{DC3129D3-1392-4A85-BA25-0E12FD0A357B}"/>
              </a:ext>
            </a:extLst>
          </p:cNvPr>
          <p:cNvSpPr/>
          <p:nvPr/>
        </p:nvSpPr>
        <p:spPr>
          <a:xfrm>
            <a:off x="0" y="6571476"/>
            <a:ext cx="9144001" cy="276999"/>
          </a:xfrm>
          <a:prstGeom prst="rect">
            <a:avLst/>
          </a:prstGeom>
        </p:spPr>
        <p:txBody>
          <a:bodyPr wrap="square">
            <a:spAutoFit/>
          </a:bodyPr>
          <a:lstStyle/>
          <a:p>
            <a:pPr algn="ctr">
              <a:defRPr/>
            </a:pPr>
            <a:r>
              <a:rPr lang="en-US" sz="1200" dirty="0">
                <a:solidFill>
                  <a:schemeClr val="accent6">
                    <a:lumMod val="50000"/>
                  </a:schemeClr>
                </a:solidFill>
              </a:rPr>
              <a:t>Manual on Municipal Solid Waste Management – 2016, Central Public Health &amp; Environmental Engineering Organization (CPHEEO)</a:t>
            </a:r>
          </a:p>
        </p:txBody>
      </p:sp>
    </p:spTree>
    <p:extLst>
      <p:ext uri="{BB962C8B-B14F-4D97-AF65-F5344CB8AC3E}">
        <p14:creationId xmlns:p14="http://schemas.microsoft.com/office/powerpoint/2010/main" val="1113100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US" sz="3600" dirty="0"/>
              <a:t>Essential Components of a</a:t>
            </a:r>
            <a:br>
              <a:rPr lang="en-US" sz="3600" dirty="0"/>
            </a:br>
            <a:r>
              <a:rPr lang="en-US" sz="3600" dirty="0"/>
              <a:t> Sanitary Landfill</a:t>
            </a:r>
            <a:endParaRPr lang="en-IN" sz="3600" i="1" dirty="0">
              <a:solidFill>
                <a:schemeClr val="accent1">
                  <a:lumMod val="50000"/>
                </a:schemeClr>
              </a:solidFill>
            </a:endParaRP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400" y="1342251"/>
            <a:ext cx="8839200" cy="4933335"/>
          </a:xfrm>
        </p:spPr>
        <p:txBody>
          <a:bodyPr>
            <a:noAutofit/>
          </a:bodyPr>
          <a:lstStyle/>
          <a:p>
            <a:pPr>
              <a:buFont typeface="Wingdings" panose="05000000000000000000" pitchFamily="2" charset="2"/>
              <a:buChar char="Ø"/>
            </a:pPr>
            <a:r>
              <a:rPr lang="en-US" sz="2000" dirty="0"/>
              <a:t>A surface water drainage system which collects and removes all surface runoff from the sanitary landfill site.</a:t>
            </a:r>
          </a:p>
          <a:p>
            <a:pPr>
              <a:buFont typeface="Wingdings" panose="05000000000000000000" pitchFamily="2" charset="2"/>
              <a:buChar char="Ø"/>
            </a:pPr>
            <a:r>
              <a:rPr lang="en-US" sz="2000" dirty="0"/>
              <a:t>An environmental monitoring system which periodically collects and analyses air, surface water, soil, gas, and groundwater samples around the sanitary landfill site.</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16</a:t>
            </a:fld>
            <a:endParaRPr lang="en-US" altLang="en-US" dirty="0"/>
          </a:p>
        </p:txBody>
      </p:sp>
      <p:sp>
        <p:nvSpPr>
          <p:cNvPr id="10" name="Rectangle 9">
            <a:extLst>
              <a:ext uri="{FF2B5EF4-FFF2-40B4-BE49-F238E27FC236}">
                <a16:creationId xmlns="" xmlns:a16="http://schemas.microsoft.com/office/drawing/2014/main" id="{DC3129D3-1392-4A85-BA25-0E12FD0A357B}"/>
              </a:ext>
            </a:extLst>
          </p:cNvPr>
          <p:cNvSpPr/>
          <p:nvPr/>
        </p:nvSpPr>
        <p:spPr>
          <a:xfrm>
            <a:off x="0" y="6571476"/>
            <a:ext cx="9144001" cy="276999"/>
          </a:xfrm>
          <a:prstGeom prst="rect">
            <a:avLst/>
          </a:prstGeom>
        </p:spPr>
        <p:txBody>
          <a:bodyPr wrap="square">
            <a:spAutoFit/>
          </a:bodyPr>
          <a:lstStyle/>
          <a:p>
            <a:pPr algn="ctr">
              <a:defRPr/>
            </a:pPr>
            <a:r>
              <a:rPr lang="en-US" sz="1200" dirty="0">
                <a:solidFill>
                  <a:schemeClr val="accent6">
                    <a:lumMod val="50000"/>
                  </a:schemeClr>
                </a:solidFill>
              </a:rPr>
              <a:t>Manual on Municipal Solid Waste Management – 2016, Central Public Health &amp; Environmental Engineering Organization (CPHEEO)</a:t>
            </a:r>
          </a:p>
        </p:txBody>
      </p:sp>
      <p:pic>
        <p:nvPicPr>
          <p:cNvPr id="6" name="Picture 5">
            <a:extLst>
              <a:ext uri="{FF2B5EF4-FFF2-40B4-BE49-F238E27FC236}">
                <a16:creationId xmlns="" xmlns:a16="http://schemas.microsoft.com/office/drawing/2014/main" id="{E755A3C8-1858-4A2A-BF04-13528A314CCD}"/>
              </a:ext>
            </a:extLst>
          </p:cNvPr>
          <p:cNvPicPr>
            <a:picLocks noChangeAspect="1"/>
          </p:cNvPicPr>
          <p:nvPr/>
        </p:nvPicPr>
        <p:blipFill>
          <a:blip r:embed="rId3"/>
          <a:stretch>
            <a:fillRect/>
          </a:stretch>
        </p:blipFill>
        <p:spPr>
          <a:xfrm>
            <a:off x="1799955" y="3363488"/>
            <a:ext cx="5544089" cy="3118550"/>
          </a:xfrm>
          <a:prstGeom prst="rect">
            <a:avLst/>
          </a:prstGeom>
        </p:spPr>
      </p:pic>
      <p:sp>
        <p:nvSpPr>
          <p:cNvPr id="8" name="Rectangle 7">
            <a:extLst>
              <a:ext uri="{FF2B5EF4-FFF2-40B4-BE49-F238E27FC236}">
                <a16:creationId xmlns="" xmlns:a16="http://schemas.microsoft.com/office/drawing/2014/main" id="{3A339183-0931-45C2-8BEF-94CECA51398A}"/>
              </a:ext>
            </a:extLst>
          </p:cNvPr>
          <p:cNvSpPr/>
          <p:nvPr/>
        </p:nvSpPr>
        <p:spPr>
          <a:xfrm>
            <a:off x="3790714" y="2963378"/>
            <a:ext cx="1869679" cy="400110"/>
          </a:xfrm>
          <a:prstGeom prst="rect">
            <a:avLst/>
          </a:prstGeom>
        </p:spPr>
        <p:txBody>
          <a:bodyPr wrap="none">
            <a:spAutoFit/>
          </a:bodyPr>
          <a:lstStyle/>
          <a:p>
            <a:r>
              <a:rPr lang="en-US" dirty="0"/>
              <a:t>Typical Landfill</a:t>
            </a:r>
          </a:p>
        </p:txBody>
      </p:sp>
    </p:spTree>
    <p:extLst>
      <p:ext uri="{BB962C8B-B14F-4D97-AF65-F5344CB8AC3E}">
        <p14:creationId xmlns:p14="http://schemas.microsoft.com/office/powerpoint/2010/main" val="3001059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t>Site Selection for Sanitary Landfill</a:t>
            </a:r>
            <a:endParaRPr lang="en-IN" sz="3600" i="1" dirty="0">
              <a:solidFill>
                <a:schemeClr val="accent1">
                  <a:lumMod val="50000"/>
                </a:schemeClr>
              </a:solidFill>
            </a:endParaRP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17</a:t>
            </a:fld>
            <a:endParaRPr lang="en-US" altLang="en-US" dirty="0"/>
          </a:p>
        </p:txBody>
      </p:sp>
      <p:graphicFrame>
        <p:nvGraphicFramePr>
          <p:cNvPr id="3" name="Table 7">
            <a:extLst>
              <a:ext uri="{FF2B5EF4-FFF2-40B4-BE49-F238E27FC236}">
                <a16:creationId xmlns="" xmlns:a16="http://schemas.microsoft.com/office/drawing/2014/main" id="{15405935-95E6-46F1-B6FC-42834169FDF9}"/>
              </a:ext>
            </a:extLst>
          </p:cNvPr>
          <p:cNvGraphicFramePr>
            <a:graphicFrameLocks noGrp="1"/>
          </p:cNvGraphicFramePr>
          <p:nvPr>
            <p:ph idx="1"/>
            <p:extLst>
              <p:ext uri="{D42A27DB-BD31-4B8C-83A1-F6EECF244321}">
                <p14:modId xmlns:p14="http://schemas.microsoft.com/office/powerpoint/2010/main" val="4051652154"/>
              </p:ext>
            </p:extLst>
          </p:nvPr>
        </p:nvGraphicFramePr>
        <p:xfrm>
          <a:off x="251460" y="1143000"/>
          <a:ext cx="8641080" cy="4953000"/>
        </p:xfrm>
        <a:graphic>
          <a:graphicData uri="http://schemas.openxmlformats.org/drawingml/2006/table">
            <a:tbl>
              <a:tblPr firstRow="1" bandRow="1">
                <a:tableStyleId>{72833802-FEF1-4C79-8D5D-14CF1EAF98D9}</a:tableStyleId>
              </a:tblPr>
              <a:tblGrid>
                <a:gridCol w="4526280">
                  <a:extLst>
                    <a:ext uri="{9D8B030D-6E8A-4147-A177-3AD203B41FA5}">
                      <a16:colId xmlns="" xmlns:a16="http://schemas.microsoft.com/office/drawing/2014/main" val="672769385"/>
                    </a:ext>
                  </a:extLst>
                </a:gridCol>
                <a:gridCol w="4114800">
                  <a:extLst>
                    <a:ext uri="{9D8B030D-6E8A-4147-A177-3AD203B41FA5}">
                      <a16:colId xmlns="" xmlns:a16="http://schemas.microsoft.com/office/drawing/2014/main" val="3977875209"/>
                    </a:ext>
                  </a:extLst>
                </a:gridCol>
              </a:tblGrid>
              <a:tr h="370840">
                <a:tc>
                  <a:txBody>
                    <a:bodyPr/>
                    <a:lstStyle/>
                    <a:p>
                      <a:pPr algn="ctr"/>
                      <a:r>
                        <a:rPr lang="en-US" sz="1800" dirty="0"/>
                        <a:t>Factor</a:t>
                      </a:r>
                    </a:p>
                  </a:txBody>
                  <a:tcPr anchor="ctr"/>
                </a:tc>
                <a:tc>
                  <a:txBody>
                    <a:bodyPr/>
                    <a:lstStyle/>
                    <a:p>
                      <a:pPr algn="ctr"/>
                      <a:r>
                        <a:rPr lang="en-US" sz="1800" dirty="0"/>
                        <a:t>Criteria</a:t>
                      </a:r>
                    </a:p>
                  </a:txBody>
                  <a:tcPr anchor="ctr"/>
                </a:tc>
                <a:extLst>
                  <a:ext uri="{0D108BD9-81ED-4DB2-BD59-A6C34878D82A}">
                    <a16:rowId xmlns="" xmlns:a16="http://schemas.microsoft.com/office/drawing/2014/main" val="264370326"/>
                  </a:ext>
                </a:extLst>
              </a:tr>
              <a:tr h="370840">
                <a:tc>
                  <a:txBody>
                    <a:bodyPr/>
                    <a:lstStyle/>
                    <a:p>
                      <a:r>
                        <a:rPr lang="en-US" sz="1800" dirty="0"/>
                        <a:t>Available land area</a:t>
                      </a:r>
                    </a:p>
                  </a:txBody>
                  <a:tcPr anchor="ctr"/>
                </a:tc>
                <a:tc>
                  <a:txBody>
                    <a:bodyPr/>
                    <a:lstStyle/>
                    <a:p>
                      <a:r>
                        <a:rPr lang="en-US" sz="1800" dirty="0"/>
                        <a:t>Site should have a useful life greater than 1-year (minimum value)</a:t>
                      </a:r>
                    </a:p>
                  </a:txBody>
                  <a:tcPr anchor="ctr"/>
                </a:tc>
                <a:extLst>
                  <a:ext uri="{0D108BD9-81ED-4DB2-BD59-A6C34878D82A}">
                    <a16:rowId xmlns="" xmlns:a16="http://schemas.microsoft.com/office/drawing/2014/main" val="2277601563"/>
                  </a:ext>
                </a:extLst>
              </a:tr>
              <a:tr h="370840">
                <a:tc>
                  <a:txBody>
                    <a:bodyPr/>
                    <a:lstStyle/>
                    <a:p>
                      <a:r>
                        <a:rPr lang="en-US" sz="1800" dirty="0"/>
                        <a:t>Haul distance</a:t>
                      </a:r>
                    </a:p>
                  </a:txBody>
                  <a:tcPr anchor="ctr"/>
                </a:tc>
                <a:tc>
                  <a:txBody>
                    <a:bodyPr/>
                    <a:lstStyle/>
                    <a:p>
                      <a:r>
                        <a:rPr lang="en-US" sz="1800" dirty="0"/>
                        <a:t>Will have a significant impact on operating costs </a:t>
                      </a:r>
                    </a:p>
                  </a:txBody>
                  <a:tcPr anchor="ctr"/>
                </a:tc>
                <a:extLst>
                  <a:ext uri="{0D108BD9-81ED-4DB2-BD59-A6C34878D82A}">
                    <a16:rowId xmlns="" xmlns:a16="http://schemas.microsoft.com/office/drawing/2014/main" val="2790080432"/>
                  </a:ext>
                </a:extLst>
              </a:tr>
              <a:tr h="370840">
                <a:tc>
                  <a:txBody>
                    <a:bodyPr/>
                    <a:lstStyle/>
                    <a:p>
                      <a:r>
                        <a:rPr lang="en-US" sz="1800" dirty="0"/>
                        <a:t>Soil conditions and topography</a:t>
                      </a:r>
                    </a:p>
                  </a:txBody>
                  <a:tcPr anchor="ctr"/>
                </a:tc>
                <a:tc>
                  <a:txBody>
                    <a:bodyPr/>
                    <a:lstStyle/>
                    <a:p>
                      <a:r>
                        <a:rPr lang="en-US" sz="1800" dirty="0"/>
                        <a:t>Cover material should be available at or near the site</a:t>
                      </a:r>
                    </a:p>
                  </a:txBody>
                  <a:tcPr anchor="ctr"/>
                </a:tc>
                <a:extLst>
                  <a:ext uri="{0D108BD9-81ED-4DB2-BD59-A6C34878D82A}">
                    <a16:rowId xmlns="" xmlns:a16="http://schemas.microsoft.com/office/drawing/2014/main" val="28840749"/>
                  </a:ext>
                </a:extLst>
              </a:tr>
              <a:tr h="370840">
                <a:tc>
                  <a:txBody>
                    <a:bodyPr/>
                    <a:lstStyle/>
                    <a:p>
                      <a:r>
                        <a:rPr lang="en-US" sz="1800" dirty="0"/>
                        <a:t>Surface water hydrology</a:t>
                      </a:r>
                    </a:p>
                  </a:txBody>
                  <a:tcPr anchor="ctr"/>
                </a:tc>
                <a:tc>
                  <a:txBody>
                    <a:bodyPr/>
                    <a:lstStyle/>
                    <a:p>
                      <a:r>
                        <a:rPr lang="en-US" sz="1800" dirty="0"/>
                        <a:t>Impacts drainage requirements</a:t>
                      </a:r>
                    </a:p>
                  </a:txBody>
                  <a:tcPr anchor="ctr"/>
                </a:tc>
                <a:extLst>
                  <a:ext uri="{0D108BD9-81ED-4DB2-BD59-A6C34878D82A}">
                    <a16:rowId xmlns="" xmlns:a16="http://schemas.microsoft.com/office/drawing/2014/main" val="3181946685"/>
                  </a:ext>
                </a:extLst>
              </a:tr>
              <a:tr h="370840">
                <a:tc>
                  <a:txBody>
                    <a:bodyPr/>
                    <a:lstStyle/>
                    <a:p>
                      <a:r>
                        <a:rPr lang="en-US" sz="1800" dirty="0"/>
                        <a:t>Geological and hydrogeological conditions</a:t>
                      </a:r>
                    </a:p>
                  </a:txBody>
                  <a:tcPr anchor="ctr"/>
                </a:tc>
                <a:tc>
                  <a:txBody>
                    <a:bodyPr/>
                    <a:lstStyle/>
                    <a:p>
                      <a:r>
                        <a:rPr lang="en-US" sz="1800" dirty="0"/>
                        <a:t>Most important factor, especially with respect to site preparation</a:t>
                      </a:r>
                    </a:p>
                  </a:txBody>
                  <a:tcPr anchor="ctr"/>
                </a:tc>
                <a:extLst>
                  <a:ext uri="{0D108BD9-81ED-4DB2-BD59-A6C34878D82A}">
                    <a16:rowId xmlns="" xmlns:a16="http://schemas.microsoft.com/office/drawing/2014/main" val="1460855142"/>
                  </a:ext>
                </a:extLst>
              </a:tr>
              <a:tr h="370840">
                <a:tc>
                  <a:txBody>
                    <a:bodyPr/>
                    <a:lstStyle/>
                    <a:p>
                      <a:r>
                        <a:rPr lang="en-US" sz="1800" dirty="0"/>
                        <a:t>Climatologic conditions</a:t>
                      </a:r>
                    </a:p>
                  </a:txBody>
                  <a:tcPr anchor="ctr"/>
                </a:tc>
                <a:tc>
                  <a:txBody>
                    <a:bodyPr/>
                    <a:lstStyle/>
                    <a:p>
                      <a:r>
                        <a:rPr lang="en-US" sz="1800" dirty="0"/>
                        <a:t>Provision must be made for wet-weather operation</a:t>
                      </a:r>
                    </a:p>
                  </a:txBody>
                  <a:tcPr anchor="ctr"/>
                </a:tc>
                <a:extLst>
                  <a:ext uri="{0D108BD9-81ED-4DB2-BD59-A6C34878D82A}">
                    <a16:rowId xmlns="" xmlns:a16="http://schemas.microsoft.com/office/drawing/2014/main" val="1533508439"/>
                  </a:ext>
                </a:extLst>
              </a:tr>
              <a:tr h="370840">
                <a:tc>
                  <a:txBody>
                    <a:bodyPr/>
                    <a:lstStyle/>
                    <a:p>
                      <a:r>
                        <a:rPr lang="en-US" sz="1800" dirty="0"/>
                        <a:t>Local environmental conditions</a:t>
                      </a:r>
                    </a:p>
                  </a:txBody>
                  <a:tcPr anchor="ctr"/>
                </a:tc>
                <a:tc>
                  <a:txBody>
                    <a:bodyPr/>
                    <a:lstStyle/>
                    <a:p>
                      <a:r>
                        <a:rPr lang="en-US" sz="1800" dirty="0"/>
                        <a:t>Noise, odor, dust, vector </a:t>
                      </a:r>
                      <a:r>
                        <a:rPr lang="en-US" sz="1800" dirty="0" smtClean="0"/>
                        <a:t>and </a:t>
                      </a:r>
                      <a:r>
                        <a:rPr lang="en-US" sz="1800" dirty="0"/>
                        <a:t>aesthetic control requirements </a:t>
                      </a:r>
                    </a:p>
                  </a:txBody>
                  <a:tcPr anchor="ctr"/>
                </a:tc>
                <a:extLst>
                  <a:ext uri="{0D108BD9-81ED-4DB2-BD59-A6C34878D82A}">
                    <a16:rowId xmlns="" xmlns:a16="http://schemas.microsoft.com/office/drawing/2014/main" val="2873687497"/>
                  </a:ext>
                </a:extLst>
              </a:tr>
              <a:tr h="370840">
                <a:tc>
                  <a:txBody>
                    <a:bodyPr/>
                    <a:lstStyle/>
                    <a:p>
                      <a:r>
                        <a:rPr lang="en-US" sz="1800" dirty="0"/>
                        <a:t>Ultimate use of site</a:t>
                      </a:r>
                    </a:p>
                  </a:txBody>
                  <a:tcPr anchor="ctr"/>
                </a:tc>
                <a:tc>
                  <a:txBody>
                    <a:bodyPr/>
                    <a:lstStyle/>
                    <a:p>
                      <a:r>
                        <a:rPr lang="en-US" sz="1800" dirty="0"/>
                        <a:t>Affects long-term management for site</a:t>
                      </a:r>
                    </a:p>
                  </a:txBody>
                  <a:tcPr anchor="ctr"/>
                </a:tc>
                <a:extLst>
                  <a:ext uri="{0D108BD9-81ED-4DB2-BD59-A6C34878D82A}">
                    <a16:rowId xmlns="" xmlns:a16="http://schemas.microsoft.com/office/drawing/2014/main" val="1830456023"/>
                  </a:ext>
                </a:extLst>
              </a:tr>
            </a:tbl>
          </a:graphicData>
        </a:graphic>
      </p:graphicFrame>
    </p:spTree>
    <p:extLst>
      <p:ext uri="{BB962C8B-B14F-4D97-AF65-F5344CB8AC3E}">
        <p14:creationId xmlns:p14="http://schemas.microsoft.com/office/powerpoint/2010/main" val="3371011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Landfilling Methods and Operations </a:t>
            </a: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304798" y="1142999"/>
            <a:ext cx="8534401" cy="4756355"/>
          </a:xfrm>
        </p:spPr>
        <p:txBody>
          <a:bodyPr>
            <a:noAutofit/>
          </a:bodyPr>
          <a:lstStyle/>
          <a:p>
            <a:pPr marL="0" indent="0" algn="just">
              <a:buNone/>
            </a:pPr>
            <a:r>
              <a:rPr lang="en-US" sz="2400" u="sng" dirty="0"/>
              <a:t>Principal methods used for landfilling:</a:t>
            </a:r>
          </a:p>
          <a:p>
            <a:pPr algn="just">
              <a:buFont typeface="Arial" panose="020B0604020202020204" pitchFamily="34" charset="0"/>
              <a:buChar char="•"/>
            </a:pPr>
            <a:r>
              <a:rPr lang="en-US" sz="2400" dirty="0"/>
              <a:t>Area</a:t>
            </a:r>
          </a:p>
          <a:p>
            <a:pPr algn="just">
              <a:buFont typeface="Arial" panose="020B0604020202020204" pitchFamily="34" charset="0"/>
              <a:buChar char="•"/>
            </a:pPr>
            <a:r>
              <a:rPr lang="en-US" sz="2400" dirty="0"/>
              <a:t>Trench</a:t>
            </a:r>
          </a:p>
          <a:p>
            <a:pPr algn="just">
              <a:buFont typeface="Arial" panose="020B0604020202020204" pitchFamily="34" charset="0"/>
              <a:buChar char="•"/>
            </a:pPr>
            <a:r>
              <a:rPr lang="en-US" sz="2400" dirty="0"/>
              <a:t>Depression</a:t>
            </a:r>
          </a:p>
          <a:p>
            <a:pPr algn="just">
              <a:buFont typeface="Arial" panose="020B0604020202020204" pitchFamily="34" charset="0"/>
              <a:buChar char="•"/>
            </a:pPr>
            <a:endParaRPr lang="en-US" sz="2000" dirty="0">
              <a:solidFill>
                <a:schemeClr val="accent6"/>
              </a:solidFill>
            </a:endParaRPr>
          </a:p>
          <a:p>
            <a:pPr marL="0" indent="0" algn="just">
              <a:buNone/>
            </a:pPr>
            <a:r>
              <a:rPr lang="en-US" sz="2000" u="sng" dirty="0">
                <a:solidFill>
                  <a:schemeClr val="accent6"/>
                </a:solidFill>
              </a:rPr>
              <a:t>Area Method</a:t>
            </a:r>
            <a:r>
              <a:rPr lang="en-US" sz="2000" dirty="0">
                <a:solidFill>
                  <a:schemeClr val="accent6"/>
                </a:solidFill>
              </a:rPr>
              <a:t>:</a:t>
            </a:r>
          </a:p>
          <a:p>
            <a:pPr algn="just">
              <a:buFont typeface="Arial" panose="020B0604020202020204" pitchFamily="34" charset="0"/>
              <a:buChar char="•"/>
            </a:pPr>
            <a:r>
              <a:rPr lang="en-US" sz="2000" dirty="0">
                <a:solidFill>
                  <a:schemeClr val="accent6"/>
                </a:solidFill>
              </a:rPr>
              <a:t>Used when terrain is unsuitable for excavation</a:t>
            </a:r>
          </a:p>
          <a:p>
            <a:pPr algn="just">
              <a:buFont typeface="Arial" panose="020B0604020202020204" pitchFamily="34" charset="0"/>
              <a:buChar char="•"/>
            </a:pPr>
            <a:r>
              <a:rPr lang="en-US" sz="2000" dirty="0">
                <a:solidFill>
                  <a:schemeClr val="accent6"/>
                </a:solidFill>
              </a:rPr>
              <a:t>Filling operation is started by building an earthen levee against which wastes are placed in thin layers and compacted.</a:t>
            </a:r>
          </a:p>
          <a:p>
            <a:pPr algn="just">
              <a:buFont typeface="Arial" panose="020B0604020202020204" pitchFamily="34" charset="0"/>
              <a:buChar char="•"/>
            </a:pPr>
            <a:r>
              <a:rPr lang="en-US" sz="2000" dirty="0">
                <a:solidFill>
                  <a:schemeClr val="accent6"/>
                </a:solidFill>
              </a:rPr>
              <a:t>Each layer is compacted as the filling progresses until the thickness of the compacted wastes reaches a height varying from </a:t>
            </a:r>
            <a:r>
              <a:rPr lang="en-US" sz="2000" dirty="0" smtClean="0">
                <a:solidFill>
                  <a:schemeClr val="accent6"/>
                </a:solidFill>
              </a:rPr>
              <a:t>2-3 </a:t>
            </a:r>
            <a:r>
              <a:rPr lang="en-US" sz="2000" dirty="0">
                <a:solidFill>
                  <a:schemeClr val="accent6"/>
                </a:solidFill>
              </a:rPr>
              <a:t>m</a:t>
            </a:r>
          </a:p>
          <a:p>
            <a:pPr algn="just">
              <a:buFont typeface="Arial" panose="020B0604020202020204" pitchFamily="34" charset="0"/>
              <a:buChar char="•"/>
            </a:pPr>
            <a:r>
              <a:rPr lang="en-US" sz="2000" dirty="0">
                <a:solidFill>
                  <a:schemeClr val="accent6"/>
                </a:solidFill>
              </a:rPr>
              <a:t>At the end of each day’s operation, a 150 to 300 mm layer of cover material is placed over the completed fill.</a:t>
            </a:r>
          </a:p>
          <a:p>
            <a:pPr algn="just">
              <a:buFont typeface="Arial" panose="020B0604020202020204" pitchFamily="34" charset="0"/>
              <a:buChar char="•"/>
            </a:pPr>
            <a:endParaRPr lang="en-US" sz="2000" dirty="0">
              <a:solidFill>
                <a:schemeClr val="accent6"/>
              </a:solidFill>
            </a:endParaRPr>
          </a:p>
          <a:p>
            <a:pPr algn="just">
              <a:buFont typeface="Arial" panose="020B0604020202020204" pitchFamily="34" charset="0"/>
              <a:buChar char="•"/>
            </a:pPr>
            <a:endParaRPr lang="en-US" sz="2000" dirty="0">
              <a:solidFill>
                <a:schemeClr val="accent6"/>
              </a:solidFill>
            </a:endParaRP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18</a:t>
            </a:fld>
            <a:endParaRPr lang="en-US" altLang="en-US" dirty="0"/>
          </a:p>
        </p:txBody>
      </p:sp>
    </p:spTree>
    <p:extLst>
      <p:ext uri="{BB962C8B-B14F-4D97-AF65-F5344CB8AC3E}">
        <p14:creationId xmlns:p14="http://schemas.microsoft.com/office/powerpoint/2010/main" val="9644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Landfilling Methods and Operations </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19</a:t>
            </a:fld>
            <a:endParaRPr lang="en-US" altLang="en-US" dirty="0"/>
          </a:p>
        </p:txBody>
      </p:sp>
      <p:pic>
        <p:nvPicPr>
          <p:cNvPr id="6" name="Picture 5">
            <a:extLst>
              <a:ext uri="{FF2B5EF4-FFF2-40B4-BE49-F238E27FC236}">
                <a16:creationId xmlns="" xmlns:a16="http://schemas.microsoft.com/office/drawing/2014/main" id="{7E58BE6E-E653-4E77-B42E-62698C57063B}"/>
              </a:ext>
            </a:extLst>
          </p:cNvPr>
          <p:cNvPicPr>
            <a:picLocks noChangeAspect="1"/>
          </p:cNvPicPr>
          <p:nvPr/>
        </p:nvPicPr>
        <p:blipFill>
          <a:blip r:embed="rId3"/>
          <a:stretch>
            <a:fillRect/>
          </a:stretch>
        </p:blipFill>
        <p:spPr>
          <a:xfrm>
            <a:off x="4977043" y="1143000"/>
            <a:ext cx="4066713" cy="3166176"/>
          </a:xfrm>
          <a:prstGeom prst="rect">
            <a:avLst/>
          </a:prstGeom>
        </p:spPr>
      </p:pic>
      <p:sp>
        <p:nvSpPr>
          <p:cNvPr id="3" name="Content Placeholder 2">
            <a:extLst>
              <a:ext uri="{FF2B5EF4-FFF2-40B4-BE49-F238E27FC236}">
                <a16:creationId xmlns="" xmlns:a16="http://schemas.microsoft.com/office/drawing/2014/main" id="{4B243F60-B036-45AC-B36C-2719A4685E6C}"/>
              </a:ext>
            </a:extLst>
          </p:cNvPr>
          <p:cNvSpPr>
            <a:spLocks noGrp="1"/>
          </p:cNvSpPr>
          <p:nvPr>
            <p:ph idx="1"/>
          </p:nvPr>
        </p:nvSpPr>
        <p:spPr>
          <a:xfrm>
            <a:off x="100244" y="1143000"/>
            <a:ext cx="4772485" cy="5538019"/>
          </a:xfrm>
        </p:spPr>
        <p:txBody>
          <a:bodyPr/>
          <a:lstStyle/>
          <a:p>
            <a:pPr algn="just"/>
            <a:r>
              <a:rPr lang="en-US" sz="1800" dirty="0">
                <a:solidFill>
                  <a:schemeClr val="accent6"/>
                </a:solidFill>
              </a:rPr>
              <a:t>The cover material must be hauled in by truck or earth-moving equipment from adjacent land or from borrow-pit areas.</a:t>
            </a:r>
          </a:p>
          <a:p>
            <a:pPr algn="just"/>
            <a:endParaRPr lang="en-US" sz="1800" dirty="0">
              <a:solidFill>
                <a:schemeClr val="accent6"/>
              </a:solidFill>
            </a:endParaRPr>
          </a:p>
          <a:p>
            <a:pPr algn="just"/>
            <a:r>
              <a:rPr lang="en-US" sz="1800" dirty="0">
                <a:solidFill>
                  <a:schemeClr val="accent6"/>
                </a:solidFill>
              </a:rPr>
              <a:t>A completed lift, including the cover material is called a </a:t>
            </a:r>
            <a:r>
              <a:rPr lang="en-US" sz="1800" i="1" dirty="0">
                <a:solidFill>
                  <a:schemeClr val="accent6"/>
                </a:solidFill>
              </a:rPr>
              <a:t>cell.</a:t>
            </a:r>
          </a:p>
          <a:p>
            <a:pPr algn="just"/>
            <a:endParaRPr lang="en-US" sz="1800" dirty="0">
              <a:solidFill>
                <a:schemeClr val="accent6"/>
              </a:solidFill>
            </a:endParaRPr>
          </a:p>
          <a:p>
            <a:pPr algn="just"/>
            <a:r>
              <a:rPr lang="en-US" sz="1800" dirty="0">
                <a:solidFill>
                  <a:schemeClr val="accent6"/>
                </a:solidFill>
              </a:rPr>
              <a:t>Successive lifts are placed on top of one another until the final grade called for in the ultimate development plan in reached.</a:t>
            </a:r>
          </a:p>
          <a:p>
            <a:pPr algn="just"/>
            <a:endParaRPr lang="en-US" sz="1800" dirty="0">
              <a:solidFill>
                <a:schemeClr val="accent6"/>
              </a:solidFill>
            </a:endParaRPr>
          </a:p>
          <a:p>
            <a:pPr algn="just"/>
            <a:r>
              <a:rPr lang="en-US" sz="1800" dirty="0">
                <a:solidFill>
                  <a:schemeClr val="accent6"/>
                </a:solidFill>
              </a:rPr>
              <a:t>A final layer of cover material is used when the fill reaches the final design height. </a:t>
            </a:r>
          </a:p>
        </p:txBody>
      </p:sp>
    </p:spTree>
    <p:extLst>
      <p:ext uri="{BB962C8B-B14F-4D97-AF65-F5344CB8AC3E}">
        <p14:creationId xmlns:p14="http://schemas.microsoft.com/office/powerpoint/2010/main" val="462275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9191" y="948783"/>
            <a:ext cx="7505609" cy="584775"/>
          </a:xfrm>
          <a:prstGeom prst="rect">
            <a:avLst/>
          </a:prstGeom>
          <a:solidFill>
            <a:schemeClr val="bg1"/>
          </a:solidFill>
        </p:spPr>
        <p:txBody>
          <a:bodyPr wrap="square">
            <a:spAutoFit/>
          </a:bodyPr>
          <a:lstStyle/>
          <a:p>
            <a:pPr algn="ctr"/>
            <a:r>
              <a:rPr lang="en-US" sz="3200" b="1" dirty="0">
                <a:solidFill>
                  <a:srgbClr val="0070C0"/>
                </a:solidFill>
              </a:rPr>
              <a:t>Solid Waste Management</a:t>
            </a:r>
          </a:p>
        </p:txBody>
      </p:sp>
      <p:sp>
        <p:nvSpPr>
          <p:cNvPr id="15365" name="Rectangle 11"/>
          <p:cNvSpPr>
            <a:spLocks noChangeArrowheads="1"/>
          </p:cNvSpPr>
          <p:nvPr/>
        </p:nvSpPr>
        <p:spPr bwMode="auto">
          <a:xfrm>
            <a:off x="3440918" y="195188"/>
            <a:ext cx="2262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19138">
              <a:spcBef>
                <a:spcPct val="20000"/>
              </a:spcBef>
              <a:buChar char="•"/>
              <a:tabLst>
                <a:tab pos="2154238" algn="l"/>
              </a:tabLst>
              <a:defRPr sz="3200">
                <a:solidFill>
                  <a:schemeClr val="tx1"/>
                </a:solidFill>
                <a:latin typeface="Arial" panose="020B0604020202020204" pitchFamily="34" charset="0"/>
                <a:ea typeface="MS PGothic" panose="020B0600070205080204" pitchFamily="34" charset="-128"/>
              </a:defRPr>
            </a:lvl1pPr>
            <a:lvl2pPr marL="742950" indent="-285750" defTabSz="719138">
              <a:spcBef>
                <a:spcPct val="20000"/>
              </a:spcBef>
              <a:buChar char="–"/>
              <a:tabLst>
                <a:tab pos="2154238" algn="l"/>
              </a:tabLst>
              <a:defRPr sz="2800">
                <a:solidFill>
                  <a:schemeClr val="tx1"/>
                </a:solidFill>
                <a:latin typeface="Arial" panose="020B0604020202020204" pitchFamily="34" charset="0"/>
                <a:ea typeface="MS PGothic" panose="020B0600070205080204" pitchFamily="34" charset="-128"/>
              </a:defRPr>
            </a:lvl2pPr>
            <a:lvl3pPr marL="1143000" indent="-228600" defTabSz="719138">
              <a:spcBef>
                <a:spcPct val="20000"/>
              </a:spcBef>
              <a:buChar char="•"/>
              <a:tabLst>
                <a:tab pos="2154238" algn="l"/>
              </a:tabLst>
              <a:defRPr sz="2400">
                <a:solidFill>
                  <a:schemeClr val="tx1"/>
                </a:solidFill>
                <a:latin typeface="Arial" panose="020B0604020202020204" pitchFamily="34" charset="0"/>
                <a:ea typeface="MS PGothic" panose="020B0600070205080204" pitchFamily="34" charset="-128"/>
              </a:defRPr>
            </a:lvl3pPr>
            <a:lvl4pPr marL="16002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4pPr>
            <a:lvl5pPr marL="20574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5pPr>
            <a:lvl6pPr marL="25146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6pPr>
            <a:lvl7pPr marL="29718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7pPr>
            <a:lvl8pPr marL="34290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8pPr>
            <a:lvl9pPr marL="38862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IN" altLang="en-US" sz="3600" b="1" u="sng" dirty="0">
                <a:solidFill>
                  <a:srgbClr val="0070C0"/>
                </a:solidFill>
              </a:rPr>
              <a:t>Module C</a:t>
            </a:r>
          </a:p>
        </p:txBody>
      </p:sp>
      <p:sp>
        <p:nvSpPr>
          <p:cNvPr id="2" name="Slide Number Placeholder 1">
            <a:extLst>
              <a:ext uri="{FF2B5EF4-FFF2-40B4-BE49-F238E27FC236}">
                <a16:creationId xmlns="" xmlns:a16="http://schemas.microsoft.com/office/drawing/2014/main" id="{9F57A1D8-6EB9-417A-9E42-FE7AB2D973DC}"/>
              </a:ext>
            </a:extLst>
          </p:cNvPr>
          <p:cNvSpPr>
            <a:spLocks noGrp="1"/>
          </p:cNvSpPr>
          <p:nvPr>
            <p:ph type="sldNum" sz="quarter" idx="12"/>
          </p:nvPr>
        </p:nvSpPr>
        <p:spPr>
          <a:xfrm>
            <a:off x="7001522" y="6381750"/>
            <a:ext cx="2133600" cy="476250"/>
          </a:xfrm>
        </p:spPr>
        <p:txBody>
          <a:bodyPr/>
          <a:lstStyle/>
          <a:p>
            <a:pPr>
              <a:defRPr/>
            </a:pPr>
            <a:fld id="{5E9EB2F0-A301-428E-B310-B3C15EA34970}" type="slidenum">
              <a:rPr lang="en-US" altLang="en-US" smtClean="0"/>
              <a:pPr>
                <a:defRPr/>
              </a:pPr>
              <a:t>2</a:t>
            </a:fld>
            <a:endParaRPr lang="en-US" altLang="en-US"/>
          </a:p>
        </p:txBody>
      </p:sp>
      <p:sp>
        <p:nvSpPr>
          <p:cNvPr id="5" name="Rectangle 4">
            <a:extLst>
              <a:ext uri="{FF2B5EF4-FFF2-40B4-BE49-F238E27FC236}">
                <a16:creationId xmlns="" xmlns:a16="http://schemas.microsoft.com/office/drawing/2014/main" id="{A1720D73-C351-495B-AE73-B992FC1037C0}"/>
              </a:ext>
            </a:extLst>
          </p:cNvPr>
          <p:cNvSpPr/>
          <p:nvPr/>
        </p:nvSpPr>
        <p:spPr>
          <a:xfrm>
            <a:off x="317085" y="1961739"/>
            <a:ext cx="8509819" cy="3785652"/>
          </a:xfrm>
          <a:prstGeom prst="rect">
            <a:avLst/>
          </a:prstGeom>
        </p:spPr>
        <p:txBody>
          <a:bodyPr wrap="square">
            <a:spAutoFit/>
          </a:bodyPr>
          <a:lstStyle/>
          <a:p>
            <a:pPr algn="ctr"/>
            <a:r>
              <a:rPr lang="en-US" sz="2400" u="sng" dirty="0"/>
              <a:t>Lecture-6 Topics</a:t>
            </a:r>
          </a:p>
          <a:p>
            <a:pPr marL="342900" indent="-342900" algn="ctr">
              <a:buFont typeface="Wingdings" panose="05000000000000000000" pitchFamily="2" charset="2"/>
              <a:buChar char="Ø"/>
            </a:pPr>
            <a:endParaRPr lang="en-US" sz="2400" dirty="0"/>
          </a:p>
          <a:p>
            <a:pPr marL="342900" indent="-342900" algn="ctr">
              <a:buFont typeface="Wingdings" panose="05000000000000000000" pitchFamily="2" charset="2"/>
              <a:buChar char="Ø"/>
            </a:pPr>
            <a:r>
              <a:rPr lang="en-IN" sz="2400" dirty="0"/>
              <a:t>MSW Processing Techniques</a:t>
            </a:r>
          </a:p>
          <a:p>
            <a:pPr marL="457200" indent="-457200" algn="ctr">
              <a:buFont typeface="Wingdings" panose="05000000000000000000" pitchFamily="2" charset="2"/>
              <a:buChar char="q"/>
            </a:pPr>
            <a:endParaRPr lang="en-US" sz="2400" dirty="0"/>
          </a:p>
          <a:p>
            <a:pPr marL="457200" indent="-457200" algn="ctr">
              <a:buFont typeface="Wingdings" panose="05000000000000000000" pitchFamily="2" charset="2"/>
              <a:buChar char="q"/>
            </a:pPr>
            <a:r>
              <a:rPr lang="en-US" sz="2400" dirty="0"/>
              <a:t>Thermal Methods</a:t>
            </a:r>
          </a:p>
          <a:p>
            <a:pPr marL="342900" indent="-342900" algn="ctr">
              <a:buFont typeface="Wingdings" panose="05000000000000000000" pitchFamily="2" charset="2"/>
              <a:buChar char="Ø"/>
            </a:pPr>
            <a:endParaRPr lang="en-IN" sz="2400" dirty="0"/>
          </a:p>
          <a:p>
            <a:pPr marL="342900" indent="-342900" algn="ctr">
              <a:buFont typeface="Wingdings" panose="05000000000000000000" pitchFamily="2" charset="2"/>
              <a:buChar char="Ø"/>
            </a:pPr>
            <a:r>
              <a:rPr lang="en-IN" sz="2400" dirty="0"/>
              <a:t>MSW Ultimate Disposal</a:t>
            </a:r>
          </a:p>
          <a:p>
            <a:pPr marL="457200" indent="-457200" algn="ctr">
              <a:buFont typeface="Wingdings" panose="05000000000000000000" pitchFamily="2" charset="2"/>
              <a:buChar char="q"/>
            </a:pPr>
            <a:endParaRPr lang="en-US" sz="2400" dirty="0"/>
          </a:p>
          <a:p>
            <a:pPr marL="457200" indent="-457200" algn="ctr">
              <a:buFont typeface="Wingdings" panose="05000000000000000000" pitchFamily="2" charset="2"/>
              <a:buChar char="q"/>
            </a:pPr>
            <a:r>
              <a:rPr lang="en-US" sz="2400" dirty="0"/>
              <a:t>Sanitary Landfilling</a:t>
            </a:r>
          </a:p>
          <a:p>
            <a:pPr marL="457200" indent="-457200" algn="ctr">
              <a:buFont typeface="Wingdings" panose="05000000000000000000" pitchFamily="2" charset="2"/>
              <a:buChar char="q"/>
            </a:pPr>
            <a:endParaRPr lang="en-US" sz="2400" dirty="0"/>
          </a:p>
        </p:txBody>
      </p:sp>
    </p:spTree>
    <p:extLst>
      <p:ext uri="{BB962C8B-B14F-4D97-AF65-F5344CB8AC3E}">
        <p14:creationId xmlns:p14="http://schemas.microsoft.com/office/powerpoint/2010/main" val="119527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Landfilling Methods and Operations </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20</a:t>
            </a:fld>
            <a:endParaRPr lang="en-US" altLang="en-US" dirty="0"/>
          </a:p>
        </p:txBody>
      </p:sp>
      <p:sp>
        <p:nvSpPr>
          <p:cNvPr id="3" name="Content Placeholder 2">
            <a:extLst>
              <a:ext uri="{FF2B5EF4-FFF2-40B4-BE49-F238E27FC236}">
                <a16:creationId xmlns="" xmlns:a16="http://schemas.microsoft.com/office/drawing/2014/main" id="{4B243F60-B036-45AC-B36C-2719A4685E6C}"/>
              </a:ext>
            </a:extLst>
          </p:cNvPr>
          <p:cNvSpPr>
            <a:spLocks noGrp="1"/>
          </p:cNvSpPr>
          <p:nvPr>
            <p:ph idx="1"/>
          </p:nvPr>
        </p:nvSpPr>
        <p:spPr>
          <a:xfrm>
            <a:off x="100244" y="1143000"/>
            <a:ext cx="4772485" cy="3620729"/>
          </a:xfrm>
        </p:spPr>
        <p:txBody>
          <a:bodyPr/>
          <a:lstStyle/>
          <a:p>
            <a:pPr marL="0" indent="0" algn="just">
              <a:buNone/>
            </a:pPr>
            <a:r>
              <a:rPr lang="en-US" sz="1800" u="sng" dirty="0"/>
              <a:t>Trench Method:</a:t>
            </a:r>
          </a:p>
          <a:p>
            <a:pPr algn="just"/>
            <a:r>
              <a:rPr lang="en-US" sz="1800" dirty="0">
                <a:solidFill>
                  <a:schemeClr val="accent6"/>
                </a:solidFill>
              </a:rPr>
              <a:t>Ideally suited to areas where an adequate depth of cover material is available and the site and where water table is below the surface.  </a:t>
            </a:r>
          </a:p>
          <a:p>
            <a:pPr algn="just"/>
            <a:endParaRPr lang="en-US" sz="1800" dirty="0">
              <a:solidFill>
                <a:schemeClr val="accent6"/>
              </a:solidFill>
            </a:endParaRPr>
          </a:p>
          <a:p>
            <a:pPr algn="just"/>
            <a:r>
              <a:rPr lang="en-US" sz="1800" dirty="0">
                <a:solidFill>
                  <a:schemeClr val="accent6"/>
                </a:solidFill>
              </a:rPr>
              <a:t>To start the process, a portion of the trench is dug with a bulldozer and the dirt is stockpiled to form an embankment behind the first trench.</a:t>
            </a:r>
          </a:p>
          <a:p>
            <a:pPr algn="just"/>
            <a:endParaRPr lang="en-US" sz="1800" dirty="0">
              <a:solidFill>
                <a:schemeClr val="accent6"/>
              </a:solidFill>
            </a:endParaRPr>
          </a:p>
          <a:p>
            <a:pPr algn="just"/>
            <a:r>
              <a:rPr lang="en-US" sz="1800" dirty="0">
                <a:solidFill>
                  <a:schemeClr val="accent6"/>
                </a:solidFill>
              </a:rPr>
              <a:t>Wastes are then placed in the trench, spread into thin layers and compacted.</a:t>
            </a:r>
          </a:p>
        </p:txBody>
      </p:sp>
      <p:pic>
        <p:nvPicPr>
          <p:cNvPr id="2" name="Picture 1">
            <a:extLst>
              <a:ext uri="{FF2B5EF4-FFF2-40B4-BE49-F238E27FC236}">
                <a16:creationId xmlns="" xmlns:a16="http://schemas.microsoft.com/office/drawing/2014/main" id="{B82627E4-77C9-4157-8AA1-BB88EBF4333E}"/>
              </a:ext>
            </a:extLst>
          </p:cNvPr>
          <p:cNvPicPr>
            <a:picLocks noChangeAspect="1"/>
          </p:cNvPicPr>
          <p:nvPr/>
        </p:nvPicPr>
        <p:blipFill>
          <a:blip r:embed="rId3"/>
          <a:stretch>
            <a:fillRect/>
          </a:stretch>
        </p:blipFill>
        <p:spPr>
          <a:xfrm>
            <a:off x="4917266" y="1143000"/>
            <a:ext cx="4186268" cy="3200400"/>
          </a:xfrm>
          <a:prstGeom prst="rect">
            <a:avLst/>
          </a:prstGeom>
        </p:spPr>
      </p:pic>
      <p:sp>
        <p:nvSpPr>
          <p:cNvPr id="7" name="Rectangle 6">
            <a:extLst>
              <a:ext uri="{FF2B5EF4-FFF2-40B4-BE49-F238E27FC236}">
                <a16:creationId xmlns="" xmlns:a16="http://schemas.microsoft.com/office/drawing/2014/main" id="{C0D5E140-0720-4253-A0B2-7792F1DC82FC}"/>
              </a:ext>
            </a:extLst>
          </p:cNvPr>
          <p:cNvSpPr/>
          <p:nvPr/>
        </p:nvSpPr>
        <p:spPr>
          <a:xfrm>
            <a:off x="100244" y="5245009"/>
            <a:ext cx="9003290" cy="1323439"/>
          </a:xfrm>
          <a:prstGeom prst="rect">
            <a:avLst/>
          </a:prstGeom>
        </p:spPr>
        <p:txBody>
          <a:bodyPr wrap="square">
            <a:spAutoFit/>
          </a:bodyPr>
          <a:lstStyle/>
          <a:p>
            <a:pPr marL="342900" indent="-342900" algn="just">
              <a:buFont typeface="Arial" panose="020B0604020202020204" pitchFamily="34" charset="0"/>
              <a:buChar char="•"/>
            </a:pPr>
            <a:r>
              <a:rPr lang="en-US" dirty="0">
                <a:solidFill>
                  <a:schemeClr val="accent6"/>
                </a:solidFill>
              </a:rPr>
              <a:t>The operation continues until the desired height is reached.</a:t>
            </a:r>
          </a:p>
          <a:p>
            <a:pPr marL="342900" indent="-342900" algn="just">
              <a:buFont typeface="Arial" panose="020B0604020202020204" pitchFamily="34" charset="0"/>
              <a:buChar char="•"/>
            </a:pPr>
            <a:endParaRPr lang="en-US" dirty="0">
              <a:solidFill>
                <a:schemeClr val="accent6"/>
              </a:solidFill>
            </a:endParaRPr>
          </a:p>
          <a:p>
            <a:pPr marL="342900" indent="-342900" algn="just">
              <a:buFont typeface="Arial" panose="020B0604020202020204" pitchFamily="34" charset="0"/>
              <a:buChar char="•"/>
            </a:pPr>
            <a:r>
              <a:rPr lang="en-US" dirty="0">
                <a:solidFill>
                  <a:schemeClr val="accent6"/>
                </a:solidFill>
              </a:rPr>
              <a:t>Cover material is obtained by excavating an adjacent trench or continuing the trench that is being filled.  </a:t>
            </a:r>
          </a:p>
        </p:txBody>
      </p:sp>
    </p:spTree>
    <p:extLst>
      <p:ext uri="{BB962C8B-B14F-4D97-AF65-F5344CB8AC3E}">
        <p14:creationId xmlns:p14="http://schemas.microsoft.com/office/powerpoint/2010/main" val="2965226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Landfilling Methods and Operations </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21</a:t>
            </a:fld>
            <a:endParaRPr lang="en-US" altLang="en-US" dirty="0"/>
          </a:p>
        </p:txBody>
      </p:sp>
      <p:pic>
        <p:nvPicPr>
          <p:cNvPr id="6" name="Picture 5">
            <a:extLst>
              <a:ext uri="{FF2B5EF4-FFF2-40B4-BE49-F238E27FC236}">
                <a16:creationId xmlns="" xmlns:a16="http://schemas.microsoft.com/office/drawing/2014/main" id="{58BC67C2-2164-4760-A72F-731CBBF8D0C2}"/>
              </a:ext>
            </a:extLst>
          </p:cNvPr>
          <p:cNvPicPr>
            <a:picLocks noChangeAspect="1"/>
          </p:cNvPicPr>
          <p:nvPr/>
        </p:nvPicPr>
        <p:blipFill>
          <a:blip r:embed="rId3"/>
          <a:stretch>
            <a:fillRect/>
          </a:stretch>
        </p:blipFill>
        <p:spPr>
          <a:xfrm rot="60000">
            <a:off x="1390422" y="1143000"/>
            <a:ext cx="6363156" cy="5390535"/>
          </a:xfrm>
          <a:prstGeom prst="rect">
            <a:avLst/>
          </a:prstGeom>
        </p:spPr>
      </p:pic>
    </p:spTree>
    <p:extLst>
      <p:ext uri="{BB962C8B-B14F-4D97-AF65-F5344CB8AC3E}">
        <p14:creationId xmlns:p14="http://schemas.microsoft.com/office/powerpoint/2010/main" val="781288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Occurrence of Gases and Leachate</a:t>
            </a: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marL="0" indent="0" algn="just">
              <a:buNone/>
            </a:pPr>
            <a:r>
              <a:rPr lang="en-US" sz="2000" dirty="0">
                <a:solidFill>
                  <a:schemeClr val="accent6"/>
                </a:solidFill>
              </a:rPr>
              <a:t>The following biological, physical, and chemical events occur when solid wastes are placed in a sanitary landfill:</a:t>
            </a:r>
          </a:p>
          <a:p>
            <a:pPr marL="457200" indent="-457200" algn="just">
              <a:buAutoNum type="arabicParenBoth"/>
            </a:pPr>
            <a:r>
              <a:rPr lang="en-US" sz="2000" dirty="0">
                <a:solidFill>
                  <a:schemeClr val="accent6"/>
                </a:solidFill>
              </a:rPr>
              <a:t>Biological decay of organic materials, with the evolution of gases and liquids</a:t>
            </a:r>
          </a:p>
          <a:p>
            <a:pPr marL="457200" indent="-457200" algn="just">
              <a:buAutoNum type="arabicParenBoth"/>
            </a:pPr>
            <a:r>
              <a:rPr lang="en-US" sz="2000" dirty="0">
                <a:solidFill>
                  <a:schemeClr val="accent6"/>
                </a:solidFill>
              </a:rPr>
              <a:t>Chemical oxidation of waste materials</a:t>
            </a:r>
          </a:p>
          <a:p>
            <a:pPr marL="457200" indent="-457200" algn="just">
              <a:buAutoNum type="arabicParenBoth"/>
            </a:pPr>
            <a:r>
              <a:rPr lang="en-US" sz="2000" dirty="0">
                <a:solidFill>
                  <a:schemeClr val="accent6"/>
                </a:solidFill>
              </a:rPr>
              <a:t>Escape of gases from the fill</a:t>
            </a:r>
          </a:p>
          <a:p>
            <a:pPr marL="457200" indent="-457200" algn="just">
              <a:buAutoNum type="arabicParenBoth"/>
            </a:pPr>
            <a:r>
              <a:rPr lang="en-US" sz="2000" dirty="0">
                <a:solidFill>
                  <a:schemeClr val="accent6"/>
                </a:solidFill>
              </a:rPr>
              <a:t>Movement of liquids caused by differential heads</a:t>
            </a:r>
          </a:p>
          <a:p>
            <a:pPr marL="457200" indent="-457200" algn="just">
              <a:buAutoNum type="arabicParenBoth"/>
            </a:pPr>
            <a:r>
              <a:rPr lang="en-US" sz="2000" dirty="0">
                <a:solidFill>
                  <a:schemeClr val="accent6"/>
                </a:solidFill>
              </a:rPr>
              <a:t>Dissolving and leaching of organic and inorganic materials by water and leachate moving through the fill</a:t>
            </a:r>
          </a:p>
          <a:p>
            <a:pPr marL="457200" indent="-457200" algn="just">
              <a:buAutoNum type="arabicParenBoth"/>
            </a:pPr>
            <a:r>
              <a:rPr lang="en-US" sz="2000" dirty="0">
                <a:solidFill>
                  <a:schemeClr val="accent6"/>
                </a:solidFill>
              </a:rPr>
              <a:t>Movement of dissolved material by concentration gradients and osmosis</a:t>
            </a:r>
          </a:p>
          <a:p>
            <a:pPr marL="457200" indent="-457200" algn="just">
              <a:buAutoNum type="arabicParenBoth"/>
            </a:pPr>
            <a:r>
              <a:rPr lang="en-US" sz="2000" dirty="0">
                <a:solidFill>
                  <a:schemeClr val="accent6"/>
                </a:solidFill>
              </a:rPr>
              <a:t>Uneven settlement caused by consolidation of materials into voids </a:t>
            </a:r>
          </a:p>
          <a:p>
            <a:pPr marL="457200" indent="-457200" algn="just">
              <a:buAutoNum type="arabicParenBoth"/>
            </a:pPr>
            <a:endParaRPr lang="en-US" sz="2000" dirty="0">
              <a:solidFill>
                <a:schemeClr val="accent6"/>
              </a:solidFill>
            </a:endParaRPr>
          </a:p>
          <a:p>
            <a:pPr marL="0" indent="0" algn="just">
              <a:buNone/>
            </a:pPr>
            <a:endParaRPr lang="en-IN" sz="2000" dirty="0">
              <a:solidFill>
                <a:schemeClr val="accent6"/>
              </a:solidFill>
            </a:endParaRP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22</a:t>
            </a:fld>
            <a:endParaRPr lang="en-US" altLang="en-US" dirty="0"/>
          </a:p>
        </p:txBody>
      </p:sp>
    </p:spTree>
    <p:extLst>
      <p:ext uri="{BB962C8B-B14F-4D97-AF65-F5344CB8AC3E}">
        <p14:creationId xmlns:p14="http://schemas.microsoft.com/office/powerpoint/2010/main" val="3902103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Occurrence of Gases in Landfills</a:t>
            </a: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algn="just"/>
            <a:r>
              <a:rPr lang="en-US" sz="2000" dirty="0">
                <a:solidFill>
                  <a:schemeClr val="accent6"/>
                </a:solidFill>
              </a:rPr>
              <a:t>Gases found in landfills include ammonia, carbon dioxide, carbon monoxide, hydrogen, hydrogen sulfide methane, nitrogen, and oxygen.</a:t>
            </a:r>
          </a:p>
          <a:p>
            <a:pPr algn="just"/>
            <a:r>
              <a:rPr lang="en-US" sz="2000" dirty="0">
                <a:solidFill>
                  <a:schemeClr val="accent6"/>
                </a:solidFill>
              </a:rPr>
              <a:t>CO</a:t>
            </a:r>
            <a:r>
              <a:rPr lang="en-US" sz="2000" baseline="-25000" dirty="0">
                <a:solidFill>
                  <a:schemeClr val="accent6"/>
                </a:solidFill>
              </a:rPr>
              <a:t>2</a:t>
            </a:r>
            <a:r>
              <a:rPr lang="en-US" sz="2000" dirty="0">
                <a:solidFill>
                  <a:schemeClr val="accent6"/>
                </a:solidFill>
              </a:rPr>
              <a:t> and CH</a:t>
            </a:r>
            <a:r>
              <a:rPr lang="en-US" sz="2000" baseline="-25000" dirty="0">
                <a:solidFill>
                  <a:schemeClr val="accent6"/>
                </a:solidFill>
              </a:rPr>
              <a:t>4</a:t>
            </a:r>
            <a:r>
              <a:rPr lang="en-US" sz="2000" dirty="0">
                <a:solidFill>
                  <a:schemeClr val="accent6"/>
                </a:solidFill>
              </a:rPr>
              <a:t> are the principal gases produced from anaerobic decomposition of organic solid waste compounds.</a:t>
            </a:r>
          </a:p>
          <a:p>
            <a:pPr marL="0" indent="0" algn="just">
              <a:buNone/>
            </a:pPr>
            <a:endParaRPr lang="en-US" sz="2000" dirty="0">
              <a:solidFill>
                <a:schemeClr val="accent6"/>
              </a:solidFill>
            </a:endParaRPr>
          </a:p>
          <a:p>
            <a:pPr marL="0" indent="0" algn="just">
              <a:buNone/>
            </a:pPr>
            <a:r>
              <a:rPr lang="en-US" sz="2000" dirty="0">
                <a:solidFill>
                  <a:schemeClr val="accent6"/>
                </a:solidFill>
              </a:rPr>
              <a:t>Anaerobic conversion in landfills occurs in 3 steps: </a:t>
            </a:r>
          </a:p>
          <a:p>
            <a:pPr marL="457200" indent="-457200" algn="just">
              <a:buAutoNum type="arabicParenBoth"/>
            </a:pPr>
            <a:r>
              <a:rPr lang="en-US" sz="2000" dirty="0">
                <a:solidFill>
                  <a:schemeClr val="accent6"/>
                </a:solidFill>
              </a:rPr>
              <a:t>Enzyme-mediated transformation (liquefaction) of higher molecular weight compounds into suitable for use as a source of energy and cell carbon</a:t>
            </a:r>
          </a:p>
          <a:p>
            <a:pPr marL="457200" indent="-457200" algn="just">
              <a:buAutoNum type="arabicParenBoth"/>
            </a:pPr>
            <a:r>
              <a:rPr lang="en-US" sz="2000" dirty="0">
                <a:solidFill>
                  <a:schemeClr val="accent6"/>
                </a:solidFill>
              </a:rPr>
              <a:t>Bacterial conversion of the compounds from 1</a:t>
            </a:r>
            <a:r>
              <a:rPr lang="en-US" sz="2000" baseline="30000" dirty="0">
                <a:solidFill>
                  <a:schemeClr val="accent6"/>
                </a:solidFill>
              </a:rPr>
              <a:t>st</a:t>
            </a:r>
            <a:r>
              <a:rPr lang="en-US" sz="2000" dirty="0">
                <a:solidFill>
                  <a:schemeClr val="accent6"/>
                </a:solidFill>
              </a:rPr>
              <a:t> step into identifiable lower-molecular weight intermediate compounds</a:t>
            </a:r>
          </a:p>
          <a:p>
            <a:pPr marL="457200" indent="-457200" algn="just">
              <a:buAutoNum type="arabicParenBoth"/>
            </a:pPr>
            <a:r>
              <a:rPr lang="en-US" sz="2000" dirty="0">
                <a:solidFill>
                  <a:schemeClr val="accent6"/>
                </a:solidFill>
              </a:rPr>
              <a:t>Bacterial conversion of </a:t>
            </a:r>
            <a:r>
              <a:rPr lang="en-US" sz="2000" dirty="0" smtClean="0">
                <a:solidFill>
                  <a:schemeClr val="accent6"/>
                </a:solidFill>
              </a:rPr>
              <a:t>intermediate compounds into </a:t>
            </a:r>
            <a:r>
              <a:rPr lang="en-US" sz="2000" dirty="0">
                <a:solidFill>
                  <a:schemeClr val="accent6"/>
                </a:solidFill>
              </a:rPr>
              <a:t>simpler </a:t>
            </a:r>
            <a:r>
              <a:rPr lang="en-US" sz="2000" dirty="0" smtClean="0">
                <a:solidFill>
                  <a:schemeClr val="accent6"/>
                </a:solidFill>
              </a:rPr>
              <a:t>end-products </a:t>
            </a:r>
            <a:r>
              <a:rPr lang="en-US" sz="2000" dirty="0">
                <a:solidFill>
                  <a:schemeClr val="accent6"/>
                </a:solidFill>
              </a:rPr>
              <a:t>such as CO</a:t>
            </a:r>
            <a:r>
              <a:rPr lang="en-US" sz="2000" baseline="-25000" dirty="0">
                <a:solidFill>
                  <a:schemeClr val="accent6"/>
                </a:solidFill>
              </a:rPr>
              <a:t>2</a:t>
            </a:r>
            <a:r>
              <a:rPr lang="en-US" sz="2000" dirty="0">
                <a:solidFill>
                  <a:schemeClr val="accent6"/>
                </a:solidFill>
              </a:rPr>
              <a:t> and </a:t>
            </a:r>
            <a:r>
              <a:rPr lang="en-US" sz="2000" dirty="0" smtClean="0">
                <a:solidFill>
                  <a:schemeClr val="accent6"/>
                </a:solidFill>
              </a:rPr>
              <a:t>CH</a:t>
            </a:r>
            <a:r>
              <a:rPr lang="en-US" sz="2000" baseline="-25000" dirty="0" smtClean="0">
                <a:solidFill>
                  <a:schemeClr val="accent6"/>
                </a:solidFill>
              </a:rPr>
              <a:t>4</a:t>
            </a:r>
            <a:endParaRPr lang="en-US" sz="2000" dirty="0">
              <a:solidFill>
                <a:schemeClr val="accent6"/>
              </a:solidFill>
            </a:endParaRP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23</a:t>
            </a:fld>
            <a:endParaRPr lang="en-US" altLang="en-US" dirty="0"/>
          </a:p>
        </p:txBody>
      </p:sp>
    </p:spTree>
    <p:extLst>
      <p:ext uri="{BB962C8B-B14F-4D97-AF65-F5344CB8AC3E}">
        <p14:creationId xmlns:p14="http://schemas.microsoft.com/office/powerpoint/2010/main" val="2187181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Occurrence of Gases in Landfills</a:t>
            </a: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algn="just"/>
            <a:r>
              <a:rPr lang="en-IN" sz="1800" dirty="0"/>
              <a:t>The overall anaerobic conversion of organic wastes can be represented as:</a:t>
            </a:r>
          </a:p>
          <a:p>
            <a:pPr marL="0" indent="0" algn="just">
              <a:buNone/>
            </a:pPr>
            <a:endParaRPr lang="en-IN" sz="1800" dirty="0"/>
          </a:p>
          <a:p>
            <a:pPr marL="0" indent="0" algn="just">
              <a:buNone/>
            </a:pPr>
            <a:endParaRPr lang="en-IN" sz="1800" dirty="0"/>
          </a:p>
          <a:p>
            <a:pPr marL="0" indent="0" algn="just">
              <a:buNone/>
            </a:pPr>
            <a:r>
              <a:rPr lang="en-IN" sz="1800" dirty="0"/>
              <a:t>where, </a:t>
            </a:r>
          </a:p>
          <a:p>
            <a:pPr marL="0" indent="0" algn="just">
              <a:buNone/>
            </a:pPr>
            <a:endParaRPr lang="en-IN" sz="1800" dirty="0"/>
          </a:p>
          <a:p>
            <a:pPr marL="0" indent="0" algn="just">
              <a:buNone/>
            </a:pPr>
            <a:endParaRPr lang="en-IN" sz="1800" dirty="0"/>
          </a:p>
          <a:p>
            <a:pPr marL="0" indent="0" algn="just">
              <a:buNone/>
            </a:pPr>
            <a:r>
              <a:rPr lang="en-IN" sz="1800" dirty="0"/>
              <a:t>The terms </a:t>
            </a:r>
            <a:r>
              <a:rPr lang="en-IN" sz="1800" dirty="0" err="1">
                <a:latin typeface="Cambria" panose="02040503050406030204" pitchFamily="18" charset="0"/>
                <a:ea typeface="Cambria" panose="02040503050406030204" pitchFamily="18" charset="0"/>
              </a:rPr>
              <a:t>C</a:t>
            </a:r>
            <a:r>
              <a:rPr lang="en-IN" sz="1800" baseline="-25000" dirty="0" err="1">
                <a:latin typeface="Cambria" panose="02040503050406030204" pitchFamily="18" charset="0"/>
                <a:ea typeface="Cambria" panose="02040503050406030204" pitchFamily="18" charset="0"/>
              </a:rPr>
              <a:t>a</a:t>
            </a:r>
            <a:r>
              <a:rPr lang="en-IN" sz="1800" dirty="0" err="1">
                <a:latin typeface="Cambria" panose="02040503050406030204" pitchFamily="18" charset="0"/>
                <a:ea typeface="Cambria" panose="02040503050406030204" pitchFamily="18" charset="0"/>
              </a:rPr>
              <a:t>H</a:t>
            </a:r>
            <a:r>
              <a:rPr lang="en-IN" sz="1800" baseline="-25000" dirty="0" err="1">
                <a:latin typeface="Cambria" panose="02040503050406030204" pitchFamily="18" charset="0"/>
                <a:ea typeface="Cambria" panose="02040503050406030204" pitchFamily="18" charset="0"/>
              </a:rPr>
              <a:t>b</a:t>
            </a:r>
            <a:r>
              <a:rPr lang="en-IN" sz="1800" dirty="0" err="1">
                <a:latin typeface="Cambria" panose="02040503050406030204" pitchFamily="18" charset="0"/>
                <a:ea typeface="Cambria" panose="02040503050406030204" pitchFamily="18" charset="0"/>
              </a:rPr>
              <a:t>O</a:t>
            </a:r>
            <a:r>
              <a:rPr lang="en-IN" sz="1800" baseline="-25000" dirty="0" err="1">
                <a:latin typeface="Cambria" panose="02040503050406030204" pitchFamily="18" charset="0"/>
                <a:ea typeface="Cambria" panose="02040503050406030204" pitchFamily="18" charset="0"/>
              </a:rPr>
              <a:t>c</a:t>
            </a:r>
            <a:r>
              <a:rPr lang="en-IN" sz="1800" dirty="0" err="1">
                <a:latin typeface="Cambria" panose="02040503050406030204" pitchFamily="18" charset="0"/>
                <a:ea typeface="Cambria" panose="02040503050406030204" pitchFamily="18" charset="0"/>
              </a:rPr>
              <a:t>N</a:t>
            </a:r>
            <a:r>
              <a:rPr lang="en-IN" sz="1800" baseline="-25000" dirty="0" err="1">
                <a:latin typeface="Cambria" panose="02040503050406030204" pitchFamily="18" charset="0"/>
                <a:ea typeface="Cambria" panose="02040503050406030204" pitchFamily="18" charset="0"/>
              </a:rPr>
              <a:t>d</a:t>
            </a:r>
            <a:r>
              <a:rPr lang="en-IN" sz="1800" dirty="0">
                <a:latin typeface="Cambria" panose="02040503050406030204" pitchFamily="18" charset="0"/>
                <a:ea typeface="Cambria" panose="02040503050406030204" pitchFamily="18" charset="0"/>
              </a:rPr>
              <a:t> </a:t>
            </a:r>
            <a:r>
              <a:rPr lang="en-IN" sz="1800" dirty="0">
                <a:ea typeface="Cambria" panose="02040503050406030204" pitchFamily="18" charset="0"/>
              </a:rPr>
              <a:t>and</a:t>
            </a:r>
            <a:r>
              <a:rPr lang="en-IN" sz="1800" dirty="0">
                <a:latin typeface="Cambria" panose="02040503050406030204" pitchFamily="18" charset="0"/>
                <a:ea typeface="Cambria" panose="02040503050406030204" pitchFamily="18" charset="0"/>
              </a:rPr>
              <a:t> </a:t>
            </a:r>
            <a:r>
              <a:rPr lang="en-IN" sz="1800" dirty="0" err="1">
                <a:latin typeface="Cambria" panose="02040503050406030204" pitchFamily="18" charset="0"/>
                <a:ea typeface="Cambria" panose="02040503050406030204" pitchFamily="18" charset="0"/>
              </a:rPr>
              <a:t>C</a:t>
            </a:r>
            <a:r>
              <a:rPr lang="en-IN" sz="1800" baseline="-25000" dirty="0" err="1">
                <a:latin typeface="Cambria" panose="02040503050406030204" pitchFamily="18" charset="0"/>
                <a:ea typeface="Cambria" panose="02040503050406030204" pitchFamily="18" charset="0"/>
              </a:rPr>
              <a:t>w</a:t>
            </a:r>
            <a:r>
              <a:rPr lang="en-IN" sz="1800" dirty="0" err="1">
                <a:latin typeface="Cambria" panose="02040503050406030204" pitchFamily="18" charset="0"/>
                <a:ea typeface="Cambria" panose="02040503050406030204" pitchFamily="18" charset="0"/>
              </a:rPr>
              <a:t>H</a:t>
            </a:r>
            <a:r>
              <a:rPr lang="en-IN" sz="1800" baseline="-25000" dirty="0" err="1">
                <a:latin typeface="Cambria" panose="02040503050406030204" pitchFamily="18" charset="0"/>
                <a:ea typeface="Cambria" panose="02040503050406030204" pitchFamily="18" charset="0"/>
              </a:rPr>
              <a:t>x</a:t>
            </a:r>
            <a:r>
              <a:rPr lang="en-IN" sz="1800" dirty="0" err="1">
                <a:latin typeface="Cambria" panose="02040503050406030204" pitchFamily="18" charset="0"/>
                <a:ea typeface="Cambria" panose="02040503050406030204" pitchFamily="18" charset="0"/>
              </a:rPr>
              <a:t>O</a:t>
            </a:r>
            <a:r>
              <a:rPr lang="en-IN" sz="1800" baseline="-25000" dirty="0" err="1">
                <a:latin typeface="Cambria" panose="02040503050406030204" pitchFamily="18" charset="0"/>
                <a:ea typeface="Cambria" panose="02040503050406030204" pitchFamily="18" charset="0"/>
              </a:rPr>
              <a:t>y</a:t>
            </a:r>
            <a:r>
              <a:rPr lang="en-IN" sz="1800" dirty="0" err="1">
                <a:latin typeface="Cambria" panose="02040503050406030204" pitchFamily="18" charset="0"/>
                <a:ea typeface="Cambria" panose="02040503050406030204" pitchFamily="18" charset="0"/>
              </a:rPr>
              <a:t>N</a:t>
            </a:r>
            <a:r>
              <a:rPr lang="en-IN" sz="1800" baseline="-25000" dirty="0" err="1">
                <a:latin typeface="Cambria" panose="02040503050406030204" pitchFamily="18" charset="0"/>
                <a:ea typeface="Cambria" panose="02040503050406030204" pitchFamily="18" charset="0"/>
              </a:rPr>
              <a:t>z</a:t>
            </a:r>
            <a:r>
              <a:rPr lang="en-IN" sz="1800" dirty="0">
                <a:latin typeface="Cambria" panose="02040503050406030204" pitchFamily="18" charset="0"/>
                <a:ea typeface="Cambria" panose="02040503050406030204" pitchFamily="18" charset="0"/>
              </a:rPr>
              <a:t> </a:t>
            </a:r>
            <a:r>
              <a:rPr lang="en-IN" sz="1800" dirty="0"/>
              <a:t>are used to represent on a molar basis the composition of the material present at the start and the end of the process. </a:t>
            </a:r>
          </a:p>
          <a:p>
            <a:pPr marL="0" indent="0" algn="just">
              <a:buNone/>
            </a:pPr>
            <a:endParaRPr lang="en-IN" sz="1800" dirty="0"/>
          </a:p>
          <a:p>
            <a:pPr algn="just"/>
            <a:r>
              <a:rPr lang="en-IN" sz="1800" i="1" dirty="0"/>
              <a:t>If it is assumed that the organic wastes are stabilized completely, the corresponding expression is </a:t>
            </a:r>
          </a:p>
          <a:p>
            <a:pPr marL="0" indent="0" algn="just">
              <a:buNone/>
            </a:pPr>
            <a:endParaRPr lang="en-IN" sz="1800" dirty="0"/>
          </a:p>
          <a:p>
            <a:pPr algn="just"/>
            <a:endParaRPr lang="en-IN" sz="2000" dirty="0">
              <a:solidFill>
                <a:schemeClr val="accent6"/>
              </a:solidFill>
            </a:endParaRP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24</a:t>
            </a:fld>
            <a:endParaRPr lang="en-US"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4695D9DD-DEC2-41F3-9F78-01B28EAB114C}"/>
                  </a:ext>
                </a:extLst>
              </p:cNvPr>
              <p:cNvSpPr txBox="1"/>
              <p:nvPr/>
            </p:nvSpPr>
            <p:spPr>
              <a:xfrm>
                <a:off x="940716" y="1747959"/>
                <a:ext cx="7262566" cy="335989"/>
              </a:xfrm>
              <a:prstGeom prst="rect">
                <a:avLst/>
              </a:prstGeom>
              <a:noFill/>
              <a:ln>
                <a:no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a:rPr>
                          </m:ctrlPr>
                        </m:sSubPr>
                        <m:e>
                          <m:r>
                            <m:rPr>
                              <m:sty m:val="p"/>
                            </m:rPr>
                            <a:rPr lang="en-US" b="0" i="0" smtClean="0">
                              <a:latin typeface="Cambria Math" panose="02040503050406030204" pitchFamily="18" charset="0"/>
                            </a:rPr>
                            <m:t>C</m:t>
                          </m:r>
                        </m:e>
                        <m:sub>
                          <m:r>
                            <m:rPr>
                              <m:sty m:val="p"/>
                            </m:rPr>
                            <a:rPr lang="en-US" b="0" i="0" smtClean="0">
                              <a:latin typeface="Cambria Math" panose="02040503050406030204" pitchFamily="18" charset="0"/>
                            </a:rPr>
                            <m:t>a</m:t>
                          </m:r>
                        </m:sub>
                      </m:sSub>
                      <m:sSub>
                        <m:sSubPr>
                          <m:ctrlPr>
                            <a:rPr lang="en-US" i="1">
                              <a:latin typeface="Cambria Math"/>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b</m:t>
                          </m:r>
                        </m:sub>
                      </m:sSub>
                      <m:sSub>
                        <m:sSubPr>
                          <m:ctrlPr>
                            <a:rPr lang="en-US" i="1">
                              <a:latin typeface="Cambria Math"/>
                            </a:rPr>
                          </m:ctrlPr>
                        </m:sSubPr>
                        <m:e>
                          <m:r>
                            <m:rPr>
                              <m:sty m:val="p"/>
                            </m:rPr>
                            <a:rPr lang="en-US" b="0" i="0" smtClean="0">
                              <a:latin typeface="Cambria Math" panose="02040503050406030204" pitchFamily="18" charset="0"/>
                            </a:rPr>
                            <m:t>O</m:t>
                          </m:r>
                        </m:e>
                        <m:sub>
                          <m:r>
                            <m:rPr>
                              <m:sty m:val="p"/>
                            </m:rPr>
                            <a:rPr lang="en-US" b="0" i="0" smtClean="0">
                              <a:latin typeface="Cambria Math" panose="02040503050406030204" pitchFamily="18" charset="0"/>
                            </a:rPr>
                            <m:t>c</m:t>
                          </m:r>
                        </m:sub>
                      </m:sSub>
                      <m:sSub>
                        <m:sSubPr>
                          <m:ctrlPr>
                            <a:rPr lang="en-US" i="1">
                              <a:latin typeface="Cambria Math"/>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d</m:t>
                          </m:r>
                        </m:sub>
                      </m:sSub>
                      <m:r>
                        <a:rPr lang="en-US" b="0" i="0" smtClean="0">
                          <a:latin typeface="Cambria Math" panose="02040503050406030204" pitchFamily="18" charset="0"/>
                          <a:ea typeface="Cambria Math" panose="02040503050406030204" pitchFamily="18" charset="0"/>
                        </a:rPr>
                        <m:t>→</m:t>
                      </m:r>
                      <m:sSub>
                        <m:sSubPr>
                          <m:ctrlPr>
                            <a:rPr lang="en-US" i="1">
                              <a:latin typeface="Cambria Math"/>
                            </a:rPr>
                          </m:ctrlPr>
                        </m:sSubPr>
                        <m:e>
                          <m:r>
                            <m:rPr>
                              <m:sty m:val="p"/>
                            </m:rPr>
                            <a:rPr lang="en-US" b="0" i="0" smtClean="0">
                              <a:latin typeface="Cambria Math" panose="02040503050406030204" pitchFamily="18" charset="0"/>
                            </a:rPr>
                            <m:t>n</m:t>
                          </m:r>
                          <m:r>
                            <m:rPr>
                              <m:sty m:val="p"/>
                            </m:rPr>
                            <a:rPr lang="en-US" i="0">
                              <a:latin typeface="Cambria Math" panose="02040503050406030204" pitchFamily="18" charset="0"/>
                            </a:rPr>
                            <m:t>C</m:t>
                          </m:r>
                        </m:e>
                        <m:sub>
                          <m:r>
                            <m:rPr>
                              <m:sty m:val="p"/>
                            </m:rPr>
                            <a:rPr lang="en-US" b="0" i="0" smtClean="0">
                              <a:latin typeface="Cambria Math" panose="02040503050406030204" pitchFamily="18" charset="0"/>
                            </a:rPr>
                            <m:t>w</m:t>
                          </m:r>
                        </m:sub>
                      </m:sSub>
                      <m:sSub>
                        <m:sSubPr>
                          <m:ctrlPr>
                            <a:rPr lang="en-US" i="1" smtClean="0">
                              <a:latin typeface="Cambria Math"/>
                            </a:rPr>
                          </m:ctrlPr>
                        </m:sSubPr>
                        <m:e>
                          <m:r>
                            <m:rPr>
                              <m:sty m:val="p"/>
                            </m:rPr>
                            <a:rPr lang="en-US" i="0">
                              <a:latin typeface="Cambria Math" panose="02040503050406030204" pitchFamily="18" charset="0"/>
                            </a:rPr>
                            <m:t>H</m:t>
                          </m:r>
                        </m:e>
                        <m:sub>
                          <m:r>
                            <m:rPr>
                              <m:sty m:val="p"/>
                            </m:rPr>
                            <a:rPr lang="en-US" b="0" i="0" smtClean="0">
                              <a:latin typeface="Cambria Math" panose="02040503050406030204" pitchFamily="18" charset="0"/>
                            </a:rPr>
                            <m:t>x</m:t>
                          </m:r>
                        </m:sub>
                      </m:sSub>
                      <m:sSub>
                        <m:sSubPr>
                          <m:ctrlPr>
                            <a:rPr lang="en-US" i="1">
                              <a:latin typeface="Cambria Math"/>
                            </a:rPr>
                          </m:ctrlPr>
                        </m:sSubPr>
                        <m:e>
                          <m:r>
                            <m:rPr>
                              <m:sty m:val="p"/>
                            </m:rPr>
                            <a:rPr lang="en-US" i="0">
                              <a:latin typeface="Cambria Math" panose="02040503050406030204" pitchFamily="18" charset="0"/>
                            </a:rPr>
                            <m:t>O</m:t>
                          </m:r>
                        </m:e>
                        <m:sub>
                          <m:r>
                            <m:rPr>
                              <m:sty m:val="p"/>
                            </m:rPr>
                            <a:rPr lang="en-US" b="0" i="0" smtClean="0">
                              <a:latin typeface="Cambria Math" panose="02040503050406030204" pitchFamily="18" charset="0"/>
                            </a:rPr>
                            <m:t>y</m:t>
                          </m:r>
                        </m:sub>
                      </m:sSub>
                      <m:sSub>
                        <m:sSubPr>
                          <m:ctrlPr>
                            <a:rPr lang="en-US" i="1">
                              <a:latin typeface="Cambria Math"/>
                            </a:rPr>
                          </m:ctrlPr>
                        </m:sSubPr>
                        <m:e>
                          <m:r>
                            <m:rPr>
                              <m:sty m:val="p"/>
                            </m:rPr>
                            <a:rPr lang="en-US" i="0">
                              <a:latin typeface="Cambria Math" panose="02040503050406030204" pitchFamily="18" charset="0"/>
                            </a:rPr>
                            <m:t>N</m:t>
                          </m:r>
                        </m:e>
                        <m:sub>
                          <m:r>
                            <m:rPr>
                              <m:sty m:val="p"/>
                            </m:rPr>
                            <a:rPr lang="en-US" b="0" i="0" smtClean="0">
                              <a:latin typeface="Cambria Math" panose="02040503050406030204" pitchFamily="18" charset="0"/>
                            </a:rPr>
                            <m:t>z</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mC</m:t>
                      </m:r>
                      <m:sSub>
                        <m:sSubPr>
                          <m:ctrlPr>
                            <a:rPr lang="en-US" b="0" i="1" smtClean="0">
                              <a:latin typeface="Cambria Math"/>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4</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sC</m:t>
                      </m:r>
                      <m:sSub>
                        <m:sSubPr>
                          <m:ctrlPr>
                            <a:rPr lang="en-US" b="0" i="1" smtClean="0">
                              <a:latin typeface="Cambria Math"/>
                            </a:rPr>
                          </m:ctrlPr>
                        </m:sSubPr>
                        <m:e>
                          <m:r>
                            <m:rPr>
                              <m:sty m:val="p"/>
                            </m:rPr>
                            <a:rPr lang="en-US" b="0" i="0" smtClean="0">
                              <a:latin typeface="Cambria Math" panose="02040503050406030204" pitchFamily="18" charset="0"/>
                            </a:rPr>
                            <m:t>O</m:t>
                          </m:r>
                        </m:e>
                        <m:sub>
                          <m:r>
                            <a:rPr lang="en-US" b="0" i="0" smtClean="0">
                              <a:latin typeface="Cambria Math" panose="02040503050406030204" pitchFamily="18" charset="0"/>
                            </a:rPr>
                            <m:t>2</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r</m:t>
                      </m:r>
                      <m:sSub>
                        <m:sSubPr>
                          <m:ctrlPr>
                            <a:rPr lang="en-US" i="1">
                              <a:latin typeface="Cambria Math"/>
                            </a:rPr>
                          </m:ctrlPr>
                        </m:sSubPr>
                        <m:e>
                          <m:r>
                            <m:rPr>
                              <m:sty m:val="p"/>
                            </m:rPr>
                            <a:rPr lang="en-US" b="0" i="0" smtClean="0">
                              <a:latin typeface="Cambria Math" panose="02040503050406030204" pitchFamily="18" charset="0"/>
                            </a:rPr>
                            <m:t>H</m:t>
                          </m:r>
                        </m:e>
                        <m:sub>
                          <m:r>
                            <a:rPr lang="en-US" i="0">
                              <a:latin typeface="Cambria Math" panose="02040503050406030204" pitchFamily="18" charset="0"/>
                            </a:rPr>
                            <m:t>2</m:t>
                          </m:r>
                        </m:sub>
                      </m:sSub>
                      <m:r>
                        <m:rPr>
                          <m:sty m:val="p"/>
                        </m:rPr>
                        <a:rPr lang="en-US" b="0" i="0" smtClean="0">
                          <a:latin typeface="Cambria Math" panose="02040503050406030204" pitchFamily="18" charset="0"/>
                        </a:rPr>
                        <m:t>O</m:t>
                      </m:r>
                      <m:r>
                        <a:rPr lang="en-US" b="0" i="0" smtClean="0">
                          <a:latin typeface="Cambria Math" panose="02040503050406030204" pitchFamily="18" charset="0"/>
                        </a:rPr>
                        <m:t>+</m:t>
                      </m:r>
                      <m:d>
                        <m:dPr>
                          <m:ctrlPr>
                            <a:rPr lang="en-US" b="0" i="1" smtClean="0">
                              <a:latin typeface="Cambria Math"/>
                            </a:rPr>
                          </m:ctrlPr>
                        </m:dPr>
                        <m:e>
                          <m:r>
                            <m:rPr>
                              <m:sty m:val="p"/>
                            </m:rPr>
                            <a:rPr lang="en-US" i="0">
                              <a:latin typeface="Cambria Math" panose="02040503050406030204" pitchFamily="18" charset="0"/>
                            </a:rPr>
                            <m:t>d</m:t>
                          </m:r>
                          <m:r>
                            <a:rPr lang="en-US" i="0">
                              <a:latin typeface="Cambria Math" panose="02040503050406030204" pitchFamily="18" charset="0"/>
                            </a:rPr>
                            <m:t>−</m:t>
                          </m:r>
                          <m:r>
                            <m:rPr>
                              <m:sty m:val="p"/>
                            </m:rPr>
                            <a:rPr lang="en-US" i="0">
                              <a:latin typeface="Cambria Math" panose="02040503050406030204" pitchFamily="18" charset="0"/>
                            </a:rPr>
                            <m:t>nz</m:t>
                          </m:r>
                        </m:e>
                      </m:d>
                      <m:r>
                        <m:rPr>
                          <m:sty m:val="p"/>
                        </m:rPr>
                        <a:rPr lang="en-US" b="0" i="0" smtClean="0">
                          <a:latin typeface="Cambria Math" panose="02040503050406030204" pitchFamily="18" charset="0"/>
                        </a:rPr>
                        <m:t>N</m:t>
                      </m:r>
                      <m:sSub>
                        <m:sSubPr>
                          <m:ctrlPr>
                            <a:rPr lang="en-US" b="0" i="1" smtClean="0">
                              <a:latin typeface="Cambria Math"/>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3</m:t>
                          </m:r>
                        </m:sub>
                      </m:sSub>
                    </m:oMath>
                  </m:oMathPara>
                </a14:m>
                <a:endParaRPr lang="en-US" dirty="0"/>
              </a:p>
            </p:txBody>
          </p:sp>
        </mc:Choice>
        <mc:Fallback xmlns="">
          <p:sp>
            <p:nvSpPr>
              <p:cNvPr id="8" name="TextBox 7">
                <a:extLst>
                  <a:ext uri="{FF2B5EF4-FFF2-40B4-BE49-F238E27FC236}">
                    <a16:creationId xmlns:a16="http://schemas.microsoft.com/office/drawing/2014/main" id="{4695D9DD-DEC2-41F3-9F78-01B28EAB114C}"/>
                  </a:ext>
                </a:extLst>
              </p:cNvPr>
              <p:cNvSpPr txBox="1">
                <a:spLocks noRot="1" noChangeAspect="1" noMove="1" noResize="1" noEditPoints="1" noAdjustHandles="1" noChangeArrowheads="1" noChangeShapeType="1" noTextEdit="1"/>
              </p:cNvSpPr>
              <p:nvPr/>
            </p:nvSpPr>
            <p:spPr>
              <a:xfrm>
                <a:off x="940716" y="1747959"/>
                <a:ext cx="7262566" cy="335989"/>
              </a:xfrm>
              <a:prstGeom prst="rect">
                <a:avLst/>
              </a:prstGeom>
              <a:blipFill>
                <a:blip r:embed="rId3"/>
                <a:stretch>
                  <a:fillRect l="-252" b="-2181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0E834979-CB35-40EE-B9A4-2B51EB7FBE80}"/>
                  </a:ext>
                </a:extLst>
              </p:cNvPr>
              <p:cNvSpPr txBox="1"/>
              <p:nvPr/>
            </p:nvSpPr>
            <p:spPr>
              <a:xfrm>
                <a:off x="152399" y="2535018"/>
                <a:ext cx="1854226" cy="307777"/>
              </a:xfrm>
              <a:prstGeom prst="rect">
                <a:avLst/>
              </a:prstGeom>
              <a:noFill/>
              <a:ln>
                <a:no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𝑛𝑤</m:t>
                      </m:r>
                      <m:r>
                        <a:rPr lang="en-US" b="0" i="1" smtClean="0">
                          <a:latin typeface="Cambria Math" panose="02040503050406030204" pitchFamily="18" charset="0"/>
                        </a:rPr>
                        <m:t>−</m:t>
                      </m:r>
                      <m:r>
                        <a:rPr lang="en-US" b="0" i="1" smtClean="0">
                          <a:latin typeface="Cambria Math" panose="02040503050406030204" pitchFamily="18" charset="0"/>
                        </a:rPr>
                        <m:t>𝑚</m:t>
                      </m:r>
                    </m:oMath>
                  </m:oMathPara>
                </a14:m>
                <a:endParaRPr lang="en-US" dirty="0"/>
              </a:p>
            </p:txBody>
          </p:sp>
        </mc:Choice>
        <mc:Fallback xmlns="">
          <p:sp>
            <p:nvSpPr>
              <p:cNvPr id="9" name="TextBox 8">
                <a:extLst>
                  <a:ext uri="{FF2B5EF4-FFF2-40B4-BE49-F238E27FC236}">
                    <a16:creationId xmlns:a16="http://schemas.microsoft.com/office/drawing/2014/main" id="{0E834979-CB35-40EE-B9A4-2B51EB7FBE80}"/>
                  </a:ext>
                </a:extLst>
              </p:cNvPr>
              <p:cNvSpPr txBox="1">
                <a:spLocks noRot="1" noChangeAspect="1" noMove="1" noResize="1" noEditPoints="1" noAdjustHandles="1" noChangeArrowheads="1" noChangeShapeType="1" noTextEdit="1"/>
              </p:cNvSpPr>
              <p:nvPr/>
            </p:nvSpPr>
            <p:spPr>
              <a:xfrm>
                <a:off x="152399" y="2535018"/>
                <a:ext cx="1854226" cy="307777"/>
              </a:xfrm>
              <a:prstGeom prst="rect">
                <a:avLst/>
              </a:prstGeom>
              <a:blipFill>
                <a:blip r:embed="rId4"/>
                <a:stretch>
                  <a:fillRect l="-987" r="-658" b="-2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FB537857-DFC9-42E7-81C2-4CB8440D0BF0}"/>
                  </a:ext>
                </a:extLst>
              </p:cNvPr>
              <p:cNvSpPr txBox="1"/>
              <p:nvPr/>
            </p:nvSpPr>
            <p:spPr>
              <a:xfrm>
                <a:off x="2576051" y="2535017"/>
                <a:ext cx="1834990" cy="307777"/>
              </a:xfrm>
              <a:prstGeom prst="rect">
                <a:avLst/>
              </a:prstGeom>
              <a:noFill/>
              <a:ln>
                <a:no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𝑛𝑦</m:t>
                      </m:r>
                      <m:r>
                        <a:rPr lang="en-US" b="0" i="1" smtClean="0">
                          <a:latin typeface="Cambria Math" panose="02040503050406030204" pitchFamily="18" charset="0"/>
                        </a:rPr>
                        <m:t>−2</m:t>
                      </m:r>
                      <m:r>
                        <a:rPr lang="en-US" b="0" i="1" smtClean="0">
                          <a:latin typeface="Cambria Math" panose="02040503050406030204" pitchFamily="18" charset="0"/>
                        </a:rPr>
                        <m:t>𝑠</m:t>
                      </m:r>
                    </m:oMath>
                  </m:oMathPara>
                </a14:m>
                <a:endParaRPr lang="en-US" dirty="0"/>
              </a:p>
            </p:txBody>
          </p:sp>
        </mc:Choice>
        <mc:Fallback xmlns="">
          <p:sp>
            <p:nvSpPr>
              <p:cNvPr id="11" name="TextBox 10">
                <a:extLst>
                  <a:ext uri="{FF2B5EF4-FFF2-40B4-BE49-F238E27FC236}">
                    <a16:creationId xmlns:a16="http://schemas.microsoft.com/office/drawing/2014/main" id="{FB537857-DFC9-42E7-81C2-4CB8440D0BF0}"/>
                  </a:ext>
                </a:extLst>
              </p:cNvPr>
              <p:cNvSpPr txBox="1">
                <a:spLocks noRot="1" noChangeAspect="1" noMove="1" noResize="1" noEditPoints="1" noAdjustHandles="1" noChangeArrowheads="1" noChangeShapeType="1" noTextEdit="1"/>
              </p:cNvSpPr>
              <p:nvPr/>
            </p:nvSpPr>
            <p:spPr>
              <a:xfrm>
                <a:off x="2576051" y="2535017"/>
                <a:ext cx="1834990" cy="307777"/>
              </a:xfrm>
              <a:prstGeom prst="rect">
                <a:avLst/>
              </a:prstGeom>
              <a:blipFill>
                <a:blip r:embed="rId5"/>
                <a:stretch>
                  <a:fillRect l="-1329" r="-1661" b="-3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DA1C5CC1-0DBD-47EB-9E74-7D43FD857FE3}"/>
                  </a:ext>
                </a:extLst>
              </p:cNvPr>
              <p:cNvSpPr txBox="1"/>
              <p:nvPr/>
            </p:nvSpPr>
            <p:spPr>
              <a:xfrm>
                <a:off x="457200" y="4774053"/>
                <a:ext cx="8273845" cy="1244700"/>
              </a:xfrm>
              <a:prstGeom prst="rect">
                <a:avLst/>
              </a:prstGeom>
              <a:noFill/>
              <a:ln>
                <a:solidFill>
                  <a:srgbClr val="009900"/>
                </a:solidFill>
              </a:ln>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1800" i="1" smtClean="0">
                              <a:latin typeface="Cambria Math"/>
                            </a:rPr>
                          </m:ctrlPr>
                        </m:sSubPr>
                        <m:e>
                          <m:r>
                            <m:rPr>
                              <m:sty m:val="p"/>
                            </m:rPr>
                            <a:rPr lang="en-US" sz="1800" b="0" i="0" smtClean="0">
                              <a:latin typeface="Cambria Math" panose="02040503050406030204" pitchFamily="18" charset="0"/>
                            </a:rPr>
                            <m:t>C</m:t>
                          </m:r>
                        </m:e>
                        <m:sub>
                          <m:r>
                            <m:rPr>
                              <m:sty m:val="p"/>
                            </m:rPr>
                            <a:rPr lang="en-US" sz="1800" b="0" i="0" smtClean="0">
                              <a:latin typeface="Cambria Math" panose="02040503050406030204" pitchFamily="18" charset="0"/>
                            </a:rPr>
                            <m:t>a</m:t>
                          </m:r>
                        </m:sub>
                      </m:sSub>
                      <m:sSub>
                        <m:sSubPr>
                          <m:ctrlPr>
                            <a:rPr lang="en-US" sz="1800" i="1">
                              <a:latin typeface="Cambria Math"/>
                            </a:rPr>
                          </m:ctrlPr>
                        </m:sSubPr>
                        <m:e>
                          <m:r>
                            <m:rPr>
                              <m:sty m:val="p"/>
                            </m:rPr>
                            <a:rPr lang="en-US" sz="1800" b="0" i="0" smtClean="0">
                              <a:latin typeface="Cambria Math" panose="02040503050406030204" pitchFamily="18" charset="0"/>
                            </a:rPr>
                            <m:t>H</m:t>
                          </m:r>
                        </m:e>
                        <m:sub>
                          <m:r>
                            <m:rPr>
                              <m:sty m:val="p"/>
                            </m:rPr>
                            <a:rPr lang="en-US" sz="1800" b="0" i="0" smtClean="0">
                              <a:latin typeface="Cambria Math" panose="02040503050406030204" pitchFamily="18" charset="0"/>
                            </a:rPr>
                            <m:t>b</m:t>
                          </m:r>
                        </m:sub>
                      </m:sSub>
                      <m:sSub>
                        <m:sSubPr>
                          <m:ctrlPr>
                            <a:rPr lang="en-US" sz="1800" i="1">
                              <a:latin typeface="Cambria Math"/>
                            </a:rPr>
                          </m:ctrlPr>
                        </m:sSubPr>
                        <m:e>
                          <m:r>
                            <m:rPr>
                              <m:sty m:val="p"/>
                            </m:rPr>
                            <a:rPr lang="en-US" sz="1800" b="0" i="0" smtClean="0">
                              <a:latin typeface="Cambria Math" panose="02040503050406030204" pitchFamily="18" charset="0"/>
                            </a:rPr>
                            <m:t>O</m:t>
                          </m:r>
                        </m:e>
                        <m:sub>
                          <m:r>
                            <m:rPr>
                              <m:sty m:val="p"/>
                            </m:rPr>
                            <a:rPr lang="en-US" sz="1800" b="0" i="0" smtClean="0">
                              <a:latin typeface="Cambria Math" panose="02040503050406030204" pitchFamily="18" charset="0"/>
                            </a:rPr>
                            <m:t>c</m:t>
                          </m:r>
                        </m:sub>
                      </m:sSub>
                      <m:sSub>
                        <m:sSubPr>
                          <m:ctrlPr>
                            <a:rPr lang="en-US" sz="1800" i="1">
                              <a:latin typeface="Cambria Math"/>
                            </a:rPr>
                          </m:ctrlPr>
                        </m:sSubPr>
                        <m:e>
                          <m:r>
                            <m:rPr>
                              <m:sty m:val="p"/>
                            </m:rPr>
                            <a:rPr lang="en-US" sz="1800" b="0" i="0" smtClean="0">
                              <a:latin typeface="Cambria Math" panose="02040503050406030204" pitchFamily="18" charset="0"/>
                            </a:rPr>
                            <m:t>N</m:t>
                          </m:r>
                        </m:e>
                        <m:sub>
                          <m:r>
                            <m:rPr>
                              <m:sty m:val="p"/>
                            </m:rPr>
                            <a:rPr lang="en-US" sz="1800" b="0" i="0" smtClean="0">
                              <a:latin typeface="Cambria Math" panose="02040503050406030204" pitchFamily="18" charset="0"/>
                            </a:rPr>
                            <m:t>d</m:t>
                          </m:r>
                        </m:sub>
                      </m:sSub>
                      <m:r>
                        <a:rPr lang="en-US" sz="1800" b="0" i="0" smtClean="0">
                          <a:latin typeface="Cambria Math" panose="02040503050406030204" pitchFamily="18" charset="0"/>
                        </a:rPr>
                        <m:t>+</m:t>
                      </m:r>
                      <m:sSub>
                        <m:sSubPr>
                          <m:ctrlPr>
                            <a:rPr lang="en-US" sz="1800" b="0" i="1" smtClean="0">
                              <a:latin typeface="Cambria Math"/>
                            </a:rPr>
                          </m:ctrlPr>
                        </m:sSubPr>
                        <m:e>
                          <m:d>
                            <m:dPr>
                              <m:ctrlPr>
                                <a:rPr lang="en-US" sz="1800" b="0" i="1" smtClean="0">
                                  <a:latin typeface="Cambria Math"/>
                                </a:rPr>
                              </m:ctrlPr>
                            </m:dPr>
                            <m:e>
                              <m:f>
                                <m:fPr>
                                  <m:ctrlPr>
                                    <a:rPr lang="en-US" sz="1800" i="1">
                                      <a:latin typeface="Cambria Math"/>
                                    </a:rPr>
                                  </m:ctrlPr>
                                </m:fPr>
                                <m:num>
                                  <m:r>
                                    <a:rPr lang="en-US" sz="1800" i="0">
                                      <a:latin typeface="Cambria Math" panose="02040503050406030204" pitchFamily="18" charset="0"/>
                                    </a:rPr>
                                    <m:t>4</m:t>
                                  </m:r>
                                  <m:r>
                                    <m:rPr>
                                      <m:sty m:val="p"/>
                                    </m:rPr>
                                    <a:rPr lang="en-US" sz="1800" i="0">
                                      <a:latin typeface="Cambria Math" panose="02040503050406030204" pitchFamily="18" charset="0"/>
                                    </a:rPr>
                                    <m:t>a</m:t>
                                  </m:r>
                                  <m:r>
                                    <a:rPr lang="en-US" sz="1800" b="0" i="0" smtClean="0">
                                      <a:latin typeface="Cambria Math" panose="02040503050406030204" pitchFamily="18" charset="0"/>
                                    </a:rPr>
                                    <m:t>−</m:t>
                                  </m:r>
                                  <m:r>
                                    <m:rPr>
                                      <m:sty m:val="p"/>
                                    </m:rPr>
                                    <a:rPr lang="en-US" sz="1800" i="0">
                                      <a:latin typeface="Cambria Math" panose="02040503050406030204" pitchFamily="18" charset="0"/>
                                    </a:rPr>
                                    <m:t>b</m:t>
                                  </m:r>
                                  <m:r>
                                    <a:rPr lang="en-US" sz="1800" i="0">
                                      <a:latin typeface="Cambria Math" panose="02040503050406030204" pitchFamily="18" charset="0"/>
                                    </a:rPr>
                                    <m:t>−2</m:t>
                                  </m:r>
                                  <m:r>
                                    <m:rPr>
                                      <m:sty m:val="p"/>
                                    </m:rPr>
                                    <a:rPr lang="en-US" sz="1800" i="0">
                                      <a:latin typeface="Cambria Math" panose="02040503050406030204" pitchFamily="18" charset="0"/>
                                    </a:rPr>
                                    <m:t>c</m:t>
                                  </m:r>
                                  <m:r>
                                    <a:rPr lang="en-US" sz="1800" b="0" i="0" smtClean="0">
                                      <a:latin typeface="Cambria Math" panose="02040503050406030204" pitchFamily="18" charset="0"/>
                                    </a:rPr>
                                    <m:t>+</m:t>
                                  </m:r>
                                  <m:r>
                                    <a:rPr lang="en-US" sz="1800" i="0">
                                      <a:latin typeface="Cambria Math" panose="02040503050406030204" pitchFamily="18" charset="0"/>
                                    </a:rPr>
                                    <m:t>3</m:t>
                                  </m:r>
                                  <m:r>
                                    <m:rPr>
                                      <m:sty m:val="p"/>
                                    </m:rPr>
                                    <a:rPr lang="en-US" sz="1800" i="0">
                                      <a:latin typeface="Cambria Math" panose="02040503050406030204" pitchFamily="18" charset="0"/>
                                    </a:rPr>
                                    <m:t>d</m:t>
                                  </m:r>
                                </m:num>
                                <m:den>
                                  <m:r>
                                    <a:rPr lang="en-US" sz="1800" i="0">
                                      <a:latin typeface="Cambria Math" panose="02040503050406030204" pitchFamily="18" charset="0"/>
                                    </a:rPr>
                                    <m:t>4</m:t>
                                  </m:r>
                                </m:den>
                              </m:f>
                            </m:e>
                          </m:d>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2</m:t>
                          </m:r>
                        </m:sub>
                      </m:sSub>
                      <m:r>
                        <m:rPr>
                          <m:sty m:val="p"/>
                        </m:rPr>
                        <a:rPr lang="en-US" sz="1800" b="0" i="0" smtClean="0">
                          <a:latin typeface="Cambria Math" panose="02040503050406030204" pitchFamily="18" charset="0"/>
                        </a:rPr>
                        <m:t>O</m:t>
                      </m:r>
                      <m:r>
                        <a:rPr lang="en-US" sz="1800" b="0" i="0" smtClean="0">
                          <a:latin typeface="Cambria Math" panose="02040503050406030204" pitchFamily="18" charset="0"/>
                          <a:ea typeface="Cambria Math" panose="02040503050406030204" pitchFamily="18" charset="0"/>
                        </a:rPr>
                        <m:t>→</m:t>
                      </m:r>
                      <m:d>
                        <m:dPr>
                          <m:ctrlPr>
                            <a:rPr lang="en-US" sz="1800" b="0" i="1" smtClean="0">
                              <a:latin typeface="Cambria Math"/>
                              <a:ea typeface="Cambria Math" panose="02040503050406030204" pitchFamily="18" charset="0"/>
                            </a:rPr>
                          </m:ctrlPr>
                        </m:dPr>
                        <m:e>
                          <m:f>
                            <m:fPr>
                              <m:ctrlPr>
                                <a:rPr lang="en-US" sz="1800" b="0" i="1" smtClean="0">
                                  <a:latin typeface="Cambria Math"/>
                                  <a:ea typeface="Cambria Math" panose="02040503050406030204" pitchFamily="18" charset="0"/>
                                </a:rPr>
                              </m:ctrlPr>
                            </m:fPr>
                            <m:num>
                              <m:r>
                                <a:rPr lang="en-US" sz="1800" b="0" i="0" smtClean="0">
                                  <a:latin typeface="Cambria Math" panose="02040503050406030204" pitchFamily="18" charset="0"/>
                                  <a:ea typeface="Cambria Math" panose="02040503050406030204" pitchFamily="18" charset="0"/>
                                </a:rPr>
                                <m:t>4</m:t>
                              </m:r>
                              <m:r>
                                <m:rPr>
                                  <m:sty m:val="p"/>
                                </m:rPr>
                                <a:rPr lang="en-US" sz="1800" b="0" i="0" smtClean="0">
                                  <a:latin typeface="Cambria Math" panose="02040503050406030204" pitchFamily="18" charset="0"/>
                                  <a:ea typeface="Cambria Math" panose="02040503050406030204" pitchFamily="18" charset="0"/>
                                </a:rPr>
                                <m:t>a</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b</m:t>
                              </m:r>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c</m:t>
                              </m:r>
                              <m:r>
                                <a:rPr lang="en-US" sz="1800" b="0" i="0" smtClean="0">
                                  <a:latin typeface="Cambria Math" panose="02040503050406030204" pitchFamily="18" charset="0"/>
                                  <a:ea typeface="Cambria Math" panose="02040503050406030204" pitchFamily="18" charset="0"/>
                                </a:rPr>
                                <m:t>−3</m:t>
                              </m:r>
                              <m:r>
                                <m:rPr>
                                  <m:sty m:val="p"/>
                                </m:rPr>
                                <a:rPr lang="en-US" sz="1800" b="0" i="0" smtClean="0">
                                  <a:latin typeface="Cambria Math" panose="02040503050406030204" pitchFamily="18" charset="0"/>
                                  <a:ea typeface="Cambria Math" panose="02040503050406030204" pitchFamily="18" charset="0"/>
                                </a:rPr>
                                <m:t>d</m:t>
                              </m:r>
                            </m:num>
                            <m:den>
                              <m:r>
                                <a:rPr lang="en-US" sz="1800" b="0" i="0" smtClean="0">
                                  <a:latin typeface="Cambria Math" panose="02040503050406030204" pitchFamily="18" charset="0"/>
                                  <a:ea typeface="Cambria Math" panose="02040503050406030204" pitchFamily="18" charset="0"/>
                                </a:rPr>
                                <m:t>8</m:t>
                              </m:r>
                            </m:den>
                          </m:f>
                        </m:e>
                      </m:d>
                      <m:r>
                        <m:rPr>
                          <m:sty m:val="p"/>
                        </m:rPr>
                        <a:rPr lang="en-US" sz="1800" b="0" i="0" smtClean="0">
                          <a:latin typeface="Cambria Math" panose="02040503050406030204" pitchFamily="18" charset="0"/>
                        </a:rPr>
                        <m:t>C</m:t>
                      </m:r>
                      <m:sSub>
                        <m:sSubPr>
                          <m:ctrlPr>
                            <a:rPr lang="en-US" sz="1800" b="0" i="1" smtClean="0">
                              <a:latin typeface="Cambria Math"/>
                            </a:rPr>
                          </m:ctrlPr>
                        </m:sSubPr>
                        <m:e>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4</m:t>
                          </m:r>
                        </m:sub>
                      </m:sSub>
                      <m:r>
                        <a:rPr lang="en-US" sz="1800" b="0" i="0" smtClean="0">
                          <a:latin typeface="Cambria Math" panose="02040503050406030204" pitchFamily="18" charset="0"/>
                        </a:rPr>
                        <m:t>+</m:t>
                      </m:r>
                      <m:d>
                        <m:dPr>
                          <m:ctrlPr>
                            <a:rPr lang="en-US" sz="1800" b="0" i="1" smtClean="0">
                              <a:latin typeface="Cambria Math"/>
                            </a:rPr>
                          </m:ctrlPr>
                        </m:dPr>
                        <m:e>
                          <m:f>
                            <m:fPr>
                              <m:ctrlPr>
                                <a:rPr lang="en-US" sz="1800" i="1">
                                  <a:latin typeface="Cambria Math"/>
                                </a:rPr>
                              </m:ctrlPr>
                            </m:fPr>
                            <m:num>
                              <m:r>
                                <a:rPr lang="en-US" sz="1800" b="0" i="0" smtClean="0">
                                  <a:latin typeface="Cambria Math" panose="02040503050406030204" pitchFamily="18" charset="0"/>
                                </a:rPr>
                                <m:t>4</m:t>
                              </m:r>
                              <m:r>
                                <m:rPr>
                                  <m:sty m:val="p"/>
                                </m:rPr>
                                <a:rPr lang="en-US" sz="1800" b="0" i="0" smtClean="0">
                                  <a:latin typeface="Cambria Math" panose="02040503050406030204" pitchFamily="18" charset="0"/>
                                </a:rPr>
                                <m:t>a</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b</m:t>
                              </m:r>
                              <m:r>
                                <a:rPr lang="en-US" sz="1800" b="0" i="0" smtClean="0">
                                  <a:latin typeface="Cambria Math" panose="02040503050406030204" pitchFamily="18" charset="0"/>
                                </a:rPr>
                                <m:t>+2</m:t>
                              </m:r>
                              <m:r>
                                <m:rPr>
                                  <m:sty m:val="p"/>
                                </m:rPr>
                                <a:rPr lang="en-US" sz="1800" b="0" i="0" smtClean="0">
                                  <a:latin typeface="Cambria Math" panose="02040503050406030204" pitchFamily="18" charset="0"/>
                                </a:rPr>
                                <m:t>c</m:t>
                              </m:r>
                              <m:r>
                                <a:rPr lang="en-US" sz="1800" b="0" i="0" smtClean="0">
                                  <a:latin typeface="Cambria Math" panose="02040503050406030204" pitchFamily="18" charset="0"/>
                                </a:rPr>
                                <m:t>+3</m:t>
                              </m:r>
                              <m:r>
                                <m:rPr>
                                  <m:sty m:val="p"/>
                                </m:rPr>
                                <a:rPr lang="en-US" sz="1800" b="0" i="0" smtClean="0">
                                  <a:latin typeface="Cambria Math" panose="02040503050406030204" pitchFamily="18" charset="0"/>
                                </a:rPr>
                                <m:t>d</m:t>
                              </m:r>
                            </m:num>
                            <m:den>
                              <m:r>
                                <a:rPr lang="en-US" sz="1800" b="0" i="0" smtClean="0">
                                  <a:latin typeface="Cambria Math" panose="02040503050406030204" pitchFamily="18" charset="0"/>
                                </a:rPr>
                                <m:t>8</m:t>
                              </m:r>
                            </m:den>
                          </m:f>
                        </m:e>
                      </m:d>
                      <m:sSub>
                        <m:sSubPr>
                          <m:ctrlPr>
                            <a:rPr lang="en-US" sz="1800" i="1">
                              <a:latin typeface="Cambria Math"/>
                            </a:rPr>
                          </m:ctrlPr>
                        </m:sSubPr>
                        <m:e>
                          <m:r>
                            <m:rPr>
                              <m:sty m:val="p"/>
                            </m:rPr>
                            <a:rPr lang="en-US" sz="1800" b="0" i="0" smtClean="0">
                              <a:latin typeface="Cambria Math" panose="02040503050406030204" pitchFamily="18" charset="0"/>
                            </a:rPr>
                            <m:t>CO</m:t>
                          </m:r>
                        </m:e>
                        <m:sub>
                          <m:r>
                            <a:rPr lang="en-US" sz="1800" i="0">
                              <a:latin typeface="Cambria Math" panose="02040503050406030204" pitchFamily="18" charset="0"/>
                            </a:rPr>
                            <m:t>2</m:t>
                          </m:r>
                        </m:sub>
                      </m:s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dN</m:t>
                      </m:r>
                      <m:sSub>
                        <m:sSubPr>
                          <m:ctrlPr>
                            <a:rPr lang="en-US" sz="1800" b="0" i="1" smtClean="0">
                              <a:latin typeface="Cambria Math"/>
                            </a:rPr>
                          </m:ctrlPr>
                        </m:sSubPr>
                        <m:e>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3</m:t>
                          </m:r>
                        </m:sub>
                      </m:sSub>
                    </m:oMath>
                  </m:oMathPara>
                </a14:m>
                <a:endParaRPr lang="en-US" sz="1800" dirty="0"/>
              </a:p>
            </p:txBody>
          </p:sp>
        </mc:Choice>
        <mc:Fallback xmlns="">
          <p:sp>
            <p:nvSpPr>
              <p:cNvPr id="12" name="TextBox 11">
                <a:extLst>
                  <a:ext uri="{FF2B5EF4-FFF2-40B4-BE49-F238E27FC236}">
                    <a16:creationId xmlns:a16="http://schemas.microsoft.com/office/drawing/2014/main" id="{DA1C5CC1-0DBD-47EB-9E74-7D43FD857FE3}"/>
                  </a:ext>
                </a:extLst>
              </p:cNvPr>
              <p:cNvSpPr txBox="1">
                <a:spLocks noRot="1" noChangeAspect="1" noMove="1" noResize="1" noEditPoints="1" noAdjustHandles="1" noChangeArrowheads="1" noChangeShapeType="1" noTextEdit="1"/>
              </p:cNvSpPr>
              <p:nvPr/>
            </p:nvSpPr>
            <p:spPr>
              <a:xfrm>
                <a:off x="457200" y="4774053"/>
                <a:ext cx="8273845" cy="1244700"/>
              </a:xfrm>
              <a:prstGeom prst="rect">
                <a:avLst/>
              </a:prstGeom>
              <a:blipFill>
                <a:blip r:embed="rId6"/>
                <a:stretch>
                  <a:fillRect/>
                </a:stretch>
              </a:blipFill>
              <a:ln>
                <a:solidFill>
                  <a:srgbClr val="009900"/>
                </a:solidFill>
              </a:ln>
            </p:spPr>
            <p:txBody>
              <a:bodyPr/>
              <a:lstStyle/>
              <a:p>
                <a:r>
                  <a:rPr lang="en-US">
                    <a:noFill/>
                  </a:rPr>
                  <a:t> </a:t>
                </a:r>
              </a:p>
            </p:txBody>
          </p:sp>
        </mc:Fallback>
      </mc:AlternateContent>
    </p:spTree>
    <p:extLst>
      <p:ext uri="{BB962C8B-B14F-4D97-AF65-F5344CB8AC3E}">
        <p14:creationId xmlns:p14="http://schemas.microsoft.com/office/powerpoint/2010/main" val="349165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Occurrence of Gases in Landfills</a:t>
            </a: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399" y="1143000"/>
            <a:ext cx="8839200" cy="5160377"/>
          </a:xfrm>
        </p:spPr>
        <p:txBody>
          <a:bodyPr>
            <a:noAutofit/>
          </a:bodyPr>
          <a:lstStyle/>
          <a:p>
            <a:pPr algn="just"/>
            <a:r>
              <a:rPr lang="en-US" sz="2000" dirty="0">
                <a:solidFill>
                  <a:schemeClr val="accent6"/>
                </a:solidFill>
              </a:rPr>
              <a:t>The rate of decomposition in unmanaged landfills as measured by gas production reaches a peak within first 2 years and then slowly tapers off, continuing in many cases for up to 25 years or more.</a:t>
            </a:r>
          </a:p>
          <a:p>
            <a:pPr algn="just"/>
            <a:endParaRPr lang="en-US" sz="2000" dirty="0">
              <a:solidFill>
                <a:schemeClr val="accent6"/>
              </a:solidFill>
            </a:endParaRPr>
          </a:p>
          <a:p>
            <a:pPr algn="just"/>
            <a:r>
              <a:rPr lang="en-US" sz="2000" dirty="0">
                <a:solidFill>
                  <a:schemeClr val="accent6"/>
                </a:solidFill>
              </a:rPr>
              <a:t>Gases generated from a landfill should be either vented to atmosphere or collected for energy production.</a:t>
            </a:r>
          </a:p>
          <a:p>
            <a:pPr algn="just"/>
            <a:endParaRPr lang="en-US" sz="2000" dirty="0">
              <a:solidFill>
                <a:schemeClr val="accent6"/>
              </a:solidFill>
            </a:endParaRPr>
          </a:p>
          <a:p>
            <a:pPr algn="just"/>
            <a:r>
              <a:rPr lang="en-US" sz="2000" dirty="0">
                <a:solidFill>
                  <a:schemeClr val="accent6"/>
                </a:solidFill>
              </a:rPr>
              <a:t>Methane (specific gravity less than air ) can accumulate below buildings, or in other enclosed spaces close to a landfill, if vented in an uncontrolled manner.</a:t>
            </a:r>
          </a:p>
          <a:p>
            <a:pPr algn="just"/>
            <a:endParaRPr lang="en-US" sz="2000" dirty="0">
              <a:solidFill>
                <a:schemeClr val="accent6"/>
              </a:solidFill>
            </a:endParaRPr>
          </a:p>
          <a:p>
            <a:pPr algn="just"/>
            <a:r>
              <a:rPr lang="en-US" sz="2000" dirty="0">
                <a:solidFill>
                  <a:schemeClr val="accent6"/>
                </a:solidFill>
              </a:rPr>
              <a:t>CO</a:t>
            </a:r>
            <a:r>
              <a:rPr lang="en-US" sz="2000" baseline="-25000" dirty="0">
                <a:solidFill>
                  <a:schemeClr val="accent6"/>
                </a:solidFill>
              </a:rPr>
              <a:t>2</a:t>
            </a:r>
            <a:r>
              <a:rPr lang="en-US" sz="2000" dirty="0">
                <a:solidFill>
                  <a:schemeClr val="accent6"/>
                </a:solidFill>
              </a:rPr>
              <a:t> is 1.5 times </a:t>
            </a:r>
            <a:r>
              <a:rPr lang="en-US" sz="2000" dirty="0" smtClean="0">
                <a:solidFill>
                  <a:schemeClr val="accent6"/>
                </a:solidFill>
              </a:rPr>
              <a:t>denser </a:t>
            </a:r>
            <a:r>
              <a:rPr lang="en-US" sz="2000" dirty="0">
                <a:solidFill>
                  <a:schemeClr val="accent6"/>
                </a:solidFill>
              </a:rPr>
              <a:t>than air</a:t>
            </a:r>
            <a:r>
              <a:rPr lang="en-US" sz="2000" dirty="0" smtClean="0">
                <a:solidFill>
                  <a:schemeClr val="accent6"/>
                </a:solidFill>
              </a:rPr>
              <a:t>, so </a:t>
            </a:r>
            <a:r>
              <a:rPr lang="en-US" sz="2000" dirty="0">
                <a:solidFill>
                  <a:schemeClr val="accent6"/>
                </a:solidFill>
              </a:rPr>
              <a:t>it tends to move towards bottom of the landfill, and </a:t>
            </a:r>
            <a:r>
              <a:rPr lang="en-US" sz="2000" dirty="0" smtClean="0">
                <a:solidFill>
                  <a:schemeClr val="accent6"/>
                </a:solidFill>
              </a:rPr>
              <a:t>ultimately </a:t>
            </a:r>
            <a:r>
              <a:rPr lang="en-US" sz="2000" dirty="0">
                <a:solidFill>
                  <a:schemeClr val="accent6"/>
                </a:solidFill>
              </a:rPr>
              <a:t>will move through the underlying geologic formation and </a:t>
            </a:r>
            <a:r>
              <a:rPr lang="en-US" sz="2000" dirty="0" smtClean="0">
                <a:solidFill>
                  <a:schemeClr val="accent6"/>
                </a:solidFill>
              </a:rPr>
              <a:t>reach </a:t>
            </a:r>
            <a:r>
              <a:rPr lang="en-US" sz="2000" dirty="0">
                <a:solidFill>
                  <a:schemeClr val="accent6"/>
                </a:solidFill>
              </a:rPr>
              <a:t>the groundwater. This lowers pH, increases hardness and mineral </a:t>
            </a:r>
            <a:r>
              <a:rPr lang="en-US" sz="2000" dirty="0" smtClean="0">
                <a:solidFill>
                  <a:schemeClr val="accent6"/>
                </a:solidFill>
              </a:rPr>
              <a:t>content </a:t>
            </a:r>
            <a:r>
              <a:rPr lang="en-US" sz="2000" dirty="0">
                <a:solidFill>
                  <a:schemeClr val="accent6"/>
                </a:solidFill>
              </a:rPr>
              <a:t>of groundwater. </a:t>
            </a:r>
          </a:p>
          <a:p>
            <a:pPr algn="just"/>
            <a:endParaRPr lang="en-IN" sz="2000" dirty="0">
              <a:solidFill>
                <a:schemeClr val="accent6"/>
              </a:solidFill>
            </a:endParaRP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25</a:t>
            </a:fld>
            <a:endParaRPr lang="en-US" altLang="en-US" dirty="0"/>
          </a:p>
        </p:txBody>
      </p:sp>
    </p:spTree>
    <p:extLst>
      <p:ext uri="{BB962C8B-B14F-4D97-AF65-F5344CB8AC3E}">
        <p14:creationId xmlns:p14="http://schemas.microsoft.com/office/powerpoint/2010/main" val="73096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Control of Gas Movement</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26</a:t>
            </a:fld>
            <a:endParaRPr lang="en-US" altLang="en-US" dirty="0"/>
          </a:p>
        </p:txBody>
      </p:sp>
      <p:pic>
        <p:nvPicPr>
          <p:cNvPr id="3" name="Content Placeholder 2">
            <a:extLst>
              <a:ext uri="{FF2B5EF4-FFF2-40B4-BE49-F238E27FC236}">
                <a16:creationId xmlns="" xmlns:a16="http://schemas.microsoft.com/office/drawing/2014/main" id="{9E072B47-AC11-41DE-8850-7A3907FDBDBB}"/>
              </a:ext>
            </a:extLst>
          </p:cNvPr>
          <p:cNvPicPr>
            <a:picLocks noGrp="1" noChangeAspect="1"/>
          </p:cNvPicPr>
          <p:nvPr>
            <p:ph idx="1"/>
          </p:nvPr>
        </p:nvPicPr>
        <p:blipFill>
          <a:blip r:embed="rId3">
            <a:biLevel thresh="75000"/>
          </a:blip>
          <a:stretch>
            <a:fillRect/>
          </a:stretch>
        </p:blipFill>
        <p:spPr>
          <a:xfrm>
            <a:off x="132734" y="1143000"/>
            <a:ext cx="5466069" cy="2286000"/>
          </a:xfrm>
          <a:prstGeom prst="rect">
            <a:avLst/>
          </a:prstGeom>
        </p:spPr>
      </p:pic>
      <p:pic>
        <p:nvPicPr>
          <p:cNvPr id="6" name="Picture 5">
            <a:extLst>
              <a:ext uri="{FF2B5EF4-FFF2-40B4-BE49-F238E27FC236}">
                <a16:creationId xmlns="" xmlns:a16="http://schemas.microsoft.com/office/drawing/2014/main" id="{748FC71B-6CD0-492B-822D-F13321142A2F}"/>
              </a:ext>
            </a:extLst>
          </p:cNvPr>
          <p:cNvPicPr>
            <a:picLocks noChangeAspect="1"/>
          </p:cNvPicPr>
          <p:nvPr/>
        </p:nvPicPr>
        <p:blipFill>
          <a:blip r:embed="rId4"/>
          <a:stretch>
            <a:fillRect/>
          </a:stretch>
        </p:blipFill>
        <p:spPr>
          <a:xfrm>
            <a:off x="0" y="3923993"/>
            <a:ext cx="6329710" cy="2286000"/>
          </a:xfrm>
          <a:prstGeom prst="rect">
            <a:avLst/>
          </a:prstGeom>
        </p:spPr>
      </p:pic>
      <p:sp>
        <p:nvSpPr>
          <p:cNvPr id="8" name="Rectangle 7">
            <a:extLst>
              <a:ext uri="{FF2B5EF4-FFF2-40B4-BE49-F238E27FC236}">
                <a16:creationId xmlns="" xmlns:a16="http://schemas.microsoft.com/office/drawing/2014/main" id="{6AE36390-8729-406D-BB48-3575A6B21631}"/>
              </a:ext>
            </a:extLst>
          </p:cNvPr>
          <p:cNvSpPr/>
          <p:nvPr/>
        </p:nvSpPr>
        <p:spPr>
          <a:xfrm>
            <a:off x="5827564" y="1237882"/>
            <a:ext cx="3316436" cy="646331"/>
          </a:xfrm>
          <a:prstGeom prst="rect">
            <a:avLst/>
          </a:prstGeom>
        </p:spPr>
        <p:txBody>
          <a:bodyPr wrap="square">
            <a:spAutoFit/>
          </a:bodyPr>
          <a:lstStyle/>
          <a:p>
            <a:pPr algn="ctr"/>
            <a:r>
              <a:rPr lang="en-US" sz="1800" dirty="0">
                <a:solidFill>
                  <a:schemeClr val="accent6"/>
                </a:solidFill>
              </a:rPr>
              <a:t>Typical methods for venting landfill gases:</a:t>
            </a:r>
            <a:endParaRPr lang="en-US" sz="1800" dirty="0"/>
          </a:p>
        </p:txBody>
      </p:sp>
      <p:sp>
        <p:nvSpPr>
          <p:cNvPr id="9" name="Rectangle 8">
            <a:extLst>
              <a:ext uri="{FF2B5EF4-FFF2-40B4-BE49-F238E27FC236}">
                <a16:creationId xmlns="" xmlns:a16="http://schemas.microsoft.com/office/drawing/2014/main" id="{85A7299B-370E-42D8-B7BF-D2B32003393B}"/>
              </a:ext>
            </a:extLst>
          </p:cNvPr>
          <p:cNvSpPr/>
          <p:nvPr/>
        </p:nvSpPr>
        <p:spPr>
          <a:xfrm>
            <a:off x="7010400" y="2133386"/>
            <a:ext cx="1489587" cy="400110"/>
          </a:xfrm>
          <a:prstGeom prst="rect">
            <a:avLst/>
          </a:prstGeom>
        </p:spPr>
        <p:txBody>
          <a:bodyPr wrap="square">
            <a:spAutoFit/>
          </a:bodyPr>
          <a:lstStyle/>
          <a:p>
            <a:pPr algn="ctr"/>
            <a:r>
              <a:rPr lang="en-US" dirty="0">
                <a:solidFill>
                  <a:schemeClr val="accent6"/>
                </a:solidFill>
              </a:rPr>
              <a:t>(a) Cell</a:t>
            </a:r>
          </a:p>
        </p:txBody>
      </p:sp>
      <p:sp>
        <p:nvSpPr>
          <p:cNvPr id="10" name="Rectangle 9">
            <a:extLst>
              <a:ext uri="{FF2B5EF4-FFF2-40B4-BE49-F238E27FC236}">
                <a16:creationId xmlns="" xmlns:a16="http://schemas.microsoft.com/office/drawing/2014/main" id="{4B89B03F-C5C1-423C-A234-7EFEBCDFC071}"/>
              </a:ext>
            </a:extLst>
          </p:cNvPr>
          <p:cNvSpPr/>
          <p:nvPr/>
        </p:nvSpPr>
        <p:spPr>
          <a:xfrm>
            <a:off x="7086580" y="4666883"/>
            <a:ext cx="1337226" cy="400110"/>
          </a:xfrm>
          <a:prstGeom prst="rect">
            <a:avLst/>
          </a:prstGeom>
        </p:spPr>
        <p:txBody>
          <a:bodyPr wrap="none">
            <a:spAutoFit/>
          </a:bodyPr>
          <a:lstStyle/>
          <a:p>
            <a:r>
              <a:rPr lang="en-US" dirty="0">
                <a:solidFill>
                  <a:schemeClr val="accent6"/>
                </a:solidFill>
              </a:rPr>
              <a:t>(b) Barrier</a:t>
            </a:r>
            <a:endParaRPr lang="en-US" dirty="0"/>
          </a:p>
        </p:txBody>
      </p:sp>
    </p:spTree>
    <p:extLst>
      <p:ext uri="{BB962C8B-B14F-4D97-AF65-F5344CB8AC3E}">
        <p14:creationId xmlns:p14="http://schemas.microsoft.com/office/powerpoint/2010/main" val="1198148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Control of Gas Movement</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27</a:t>
            </a:fld>
            <a:endParaRPr lang="en-US" altLang="en-US" dirty="0"/>
          </a:p>
        </p:txBody>
      </p:sp>
      <p:sp>
        <p:nvSpPr>
          <p:cNvPr id="8" name="Rectangle 7">
            <a:extLst>
              <a:ext uri="{FF2B5EF4-FFF2-40B4-BE49-F238E27FC236}">
                <a16:creationId xmlns="" xmlns:a16="http://schemas.microsoft.com/office/drawing/2014/main" id="{6AE36390-8729-406D-BB48-3575A6B21631}"/>
              </a:ext>
            </a:extLst>
          </p:cNvPr>
          <p:cNvSpPr/>
          <p:nvPr/>
        </p:nvSpPr>
        <p:spPr>
          <a:xfrm>
            <a:off x="1251155" y="1254893"/>
            <a:ext cx="6641690" cy="400110"/>
          </a:xfrm>
          <a:prstGeom prst="rect">
            <a:avLst/>
          </a:prstGeom>
        </p:spPr>
        <p:txBody>
          <a:bodyPr wrap="square">
            <a:spAutoFit/>
          </a:bodyPr>
          <a:lstStyle/>
          <a:p>
            <a:pPr algn="ctr"/>
            <a:r>
              <a:rPr lang="en-US" dirty="0">
                <a:solidFill>
                  <a:schemeClr val="accent6"/>
                </a:solidFill>
              </a:rPr>
              <a:t>Typical methods for venting landfill gases:</a:t>
            </a:r>
            <a:endParaRPr lang="en-US" dirty="0"/>
          </a:p>
        </p:txBody>
      </p:sp>
      <p:sp>
        <p:nvSpPr>
          <p:cNvPr id="9" name="Rectangle 8">
            <a:extLst>
              <a:ext uri="{FF2B5EF4-FFF2-40B4-BE49-F238E27FC236}">
                <a16:creationId xmlns="" xmlns:a16="http://schemas.microsoft.com/office/drawing/2014/main" id="{85A7299B-370E-42D8-B7BF-D2B32003393B}"/>
              </a:ext>
            </a:extLst>
          </p:cNvPr>
          <p:cNvSpPr/>
          <p:nvPr/>
        </p:nvSpPr>
        <p:spPr>
          <a:xfrm>
            <a:off x="3827206" y="1694647"/>
            <a:ext cx="1489587" cy="400110"/>
          </a:xfrm>
          <a:prstGeom prst="rect">
            <a:avLst/>
          </a:prstGeom>
        </p:spPr>
        <p:txBody>
          <a:bodyPr wrap="square">
            <a:spAutoFit/>
          </a:bodyPr>
          <a:lstStyle/>
          <a:p>
            <a:pPr algn="ctr"/>
            <a:r>
              <a:rPr lang="en-US" dirty="0">
                <a:solidFill>
                  <a:schemeClr val="accent6"/>
                </a:solidFill>
              </a:rPr>
              <a:t>(c) Well</a:t>
            </a:r>
          </a:p>
        </p:txBody>
      </p:sp>
      <p:sp>
        <p:nvSpPr>
          <p:cNvPr id="10" name="Rectangle 9">
            <a:extLst>
              <a:ext uri="{FF2B5EF4-FFF2-40B4-BE49-F238E27FC236}">
                <a16:creationId xmlns="" xmlns:a16="http://schemas.microsoft.com/office/drawing/2014/main" id="{4B89B03F-C5C1-423C-A234-7EFEBCDFC071}"/>
              </a:ext>
            </a:extLst>
          </p:cNvPr>
          <p:cNvSpPr/>
          <p:nvPr/>
        </p:nvSpPr>
        <p:spPr>
          <a:xfrm>
            <a:off x="7086580" y="4666883"/>
            <a:ext cx="1337226" cy="400110"/>
          </a:xfrm>
          <a:prstGeom prst="rect">
            <a:avLst/>
          </a:prstGeom>
        </p:spPr>
        <p:txBody>
          <a:bodyPr wrap="none">
            <a:spAutoFit/>
          </a:bodyPr>
          <a:lstStyle/>
          <a:p>
            <a:r>
              <a:rPr lang="en-US" dirty="0">
                <a:solidFill>
                  <a:schemeClr val="accent6"/>
                </a:solidFill>
              </a:rPr>
              <a:t>(b) Barrier</a:t>
            </a:r>
            <a:endParaRPr lang="en-US" dirty="0"/>
          </a:p>
        </p:txBody>
      </p:sp>
      <p:pic>
        <p:nvPicPr>
          <p:cNvPr id="7" name="Content Placeholder 6">
            <a:extLst>
              <a:ext uri="{FF2B5EF4-FFF2-40B4-BE49-F238E27FC236}">
                <a16:creationId xmlns="" xmlns:a16="http://schemas.microsoft.com/office/drawing/2014/main" id="{3CF2A4BF-094D-4892-BBC1-5D64D0593265}"/>
              </a:ext>
            </a:extLst>
          </p:cNvPr>
          <p:cNvPicPr>
            <a:picLocks noGrp="1" noChangeAspect="1"/>
          </p:cNvPicPr>
          <p:nvPr>
            <p:ph idx="1"/>
          </p:nvPr>
        </p:nvPicPr>
        <p:blipFill>
          <a:blip r:embed="rId3">
            <a:biLevel thresh="75000"/>
          </a:blip>
          <a:stretch>
            <a:fillRect/>
          </a:stretch>
        </p:blipFill>
        <p:spPr>
          <a:xfrm rot="60000">
            <a:off x="457200" y="2377243"/>
            <a:ext cx="8229600" cy="3241963"/>
          </a:xfrm>
          <a:prstGeom prst="rect">
            <a:avLst/>
          </a:prstGeom>
        </p:spPr>
      </p:pic>
    </p:spTree>
    <p:extLst>
      <p:ext uri="{BB962C8B-B14F-4D97-AF65-F5344CB8AC3E}">
        <p14:creationId xmlns:p14="http://schemas.microsoft.com/office/powerpoint/2010/main" val="1153870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Control of Gas Movement</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28</a:t>
            </a:fld>
            <a:endParaRPr lang="en-US" altLang="en-US" dirty="0"/>
          </a:p>
        </p:txBody>
      </p:sp>
      <p:sp>
        <p:nvSpPr>
          <p:cNvPr id="8" name="Rectangle 7">
            <a:extLst>
              <a:ext uri="{FF2B5EF4-FFF2-40B4-BE49-F238E27FC236}">
                <a16:creationId xmlns="" xmlns:a16="http://schemas.microsoft.com/office/drawing/2014/main" id="{6AE36390-8729-406D-BB48-3575A6B21631}"/>
              </a:ext>
            </a:extLst>
          </p:cNvPr>
          <p:cNvSpPr/>
          <p:nvPr/>
        </p:nvSpPr>
        <p:spPr>
          <a:xfrm>
            <a:off x="1251153" y="1076392"/>
            <a:ext cx="6641690" cy="400110"/>
          </a:xfrm>
          <a:prstGeom prst="rect">
            <a:avLst/>
          </a:prstGeom>
        </p:spPr>
        <p:txBody>
          <a:bodyPr wrap="square">
            <a:spAutoFit/>
          </a:bodyPr>
          <a:lstStyle/>
          <a:p>
            <a:pPr algn="ctr"/>
            <a:r>
              <a:rPr lang="en-US" dirty="0">
                <a:solidFill>
                  <a:schemeClr val="accent6"/>
                </a:solidFill>
              </a:rPr>
              <a:t>Control of gas movement by recovery and treatment</a:t>
            </a:r>
            <a:endParaRPr lang="en-US" dirty="0"/>
          </a:p>
        </p:txBody>
      </p:sp>
      <p:pic>
        <p:nvPicPr>
          <p:cNvPr id="1026" name="Picture 2">
            <a:extLst>
              <a:ext uri="{FF2B5EF4-FFF2-40B4-BE49-F238E27FC236}">
                <a16:creationId xmlns="" xmlns:a16="http://schemas.microsoft.com/office/drawing/2014/main" id="{56512ADC-8C8A-47A7-BC5B-4F7E4541AB4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8652" y="1581150"/>
            <a:ext cx="6386695" cy="4791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512B4541-782D-4E7F-9B38-25994FB5DA90}"/>
              </a:ext>
            </a:extLst>
          </p:cNvPr>
          <p:cNvSpPr/>
          <p:nvPr/>
        </p:nvSpPr>
        <p:spPr>
          <a:xfrm>
            <a:off x="1582167" y="6456461"/>
            <a:ext cx="5979661" cy="307777"/>
          </a:xfrm>
          <a:prstGeom prst="rect">
            <a:avLst/>
          </a:prstGeom>
        </p:spPr>
        <p:txBody>
          <a:bodyPr wrap="square">
            <a:spAutoFit/>
          </a:bodyPr>
          <a:lstStyle/>
          <a:p>
            <a:pPr algn="ctr"/>
            <a:r>
              <a:rPr lang="en-US" sz="1400" dirty="0">
                <a:hlinkClick r:id="rId4"/>
              </a:rPr>
              <a:t>https://www.epa.gov/lmop/basic-information-about-landfill-gas</a:t>
            </a:r>
            <a:endParaRPr lang="en-US" sz="1400" dirty="0"/>
          </a:p>
        </p:txBody>
      </p:sp>
    </p:spTree>
    <p:extLst>
      <p:ext uri="{BB962C8B-B14F-4D97-AF65-F5344CB8AC3E}">
        <p14:creationId xmlns:p14="http://schemas.microsoft.com/office/powerpoint/2010/main" val="2556314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Control of Gas Movement</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29</a:t>
            </a:fld>
            <a:endParaRPr lang="en-US" altLang="en-US" dirty="0"/>
          </a:p>
        </p:txBody>
      </p:sp>
      <p:sp>
        <p:nvSpPr>
          <p:cNvPr id="8" name="Rectangle 7">
            <a:extLst>
              <a:ext uri="{FF2B5EF4-FFF2-40B4-BE49-F238E27FC236}">
                <a16:creationId xmlns="" xmlns:a16="http://schemas.microsoft.com/office/drawing/2014/main" id="{6AE36390-8729-406D-BB48-3575A6B21631}"/>
              </a:ext>
            </a:extLst>
          </p:cNvPr>
          <p:cNvSpPr/>
          <p:nvPr/>
        </p:nvSpPr>
        <p:spPr>
          <a:xfrm>
            <a:off x="1251153" y="1076392"/>
            <a:ext cx="6641690" cy="400110"/>
          </a:xfrm>
          <a:prstGeom prst="rect">
            <a:avLst/>
          </a:prstGeom>
        </p:spPr>
        <p:txBody>
          <a:bodyPr wrap="square">
            <a:spAutoFit/>
          </a:bodyPr>
          <a:lstStyle/>
          <a:p>
            <a:pPr algn="ctr"/>
            <a:r>
              <a:rPr lang="en-US" dirty="0">
                <a:solidFill>
                  <a:schemeClr val="accent6"/>
                </a:solidFill>
              </a:rPr>
              <a:t>Control of gas movement by recovery and treatment</a:t>
            </a:r>
            <a:endParaRPr lang="en-US" dirty="0"/>
          </a:p>
        </p:txBody>
      </p:sp>
      <p:pic>
        <p:nvPicPr>
          <p:cNvPr id="6" name="Content Placeholder 5">
            <a:extLst>
              <a:ext uri="{FF2B5EF4-FFF2-40B4-BE49-F238E27FC236}">
                <a16:creationId xmlns="" xmlns:a16="http://schemas.microsoft.com/office/drawing/2014/main" id="{FFAE73DB-B1A1-44CE-8333-51DBD3C91429}"/>
              </a:ext>
            </a:extLst>
          </p:cNvPr>
          <p:cNvPicPr>
            <a:picLocks noGrp="1" noChangeAspect="1"/>
          </p:cNvPicPr>
          <p:nvPr>
            <p:ph idx="1"/>
          </p:nvPr>
        </p:nvPicPr>
        <p:blipFill>
          <a:blip r:embed="rId3"/>
          <a:stretch>
            <a:fillRect/>
          </a:stretch>
        </p:blipFill>
        <p:spPr>
          <a:xfrm>
            <a:off x="878339" y="1661381"/>
            <a:ext cx="7462459" cy="4572000"/>
          </a:xfrm>
          <a:prstGeom prst="rect">
            <a:avLst/>
          </a:prstGeom>
        </p:spPr>
      </p:pic>
      <p:sp>
        <p:nvSpPr>
          <p:cNvPr id="2" name="Rectangle 1">
            <a:extLst>
              <a:ext uri="{FF2B5EF4-FFF2-40B4-BE49-F238E27FC236}">
                <a16:creationId xmlns="" xmlns:a16="http://schemas.microsoft.com/office/drawing/2014/main" id="{140D9446-D479-4D3D-AB54-B4BF51AD5730}"/>
              </a:ext>
            </a:extLst>
          </p:cNvPr>
          <p:cNvSpPr/>
          <p:nvPr/>
        </p:nvSpPr>
        <p:spPr>
          <a:xfrm>
            <a:off x="1582167" y="6372225"/>
            <a:ext cx="5979661" cy="307777"/>
          </a:xfrm>
          <a:prstGeom prst="rect">
            <a:avLst/>
          </a:prstGeom>
        </p:spPr>
        <p:txBody>
          <a:bodyPr wrap="square">
            <a:spAutoFit/>
          </a:bodyPr>
          <a:lstStyle/>
          <a:p>
            <a:pPr algn="ctr"/>
            <a:r>
              <a:rPr lang="en-US" sz="1400" dirty="0">
                <a:hlinkClick r:id="rId4"/>
              </a:rPr>
              <a:t>https://www.epa.gov/lmop/basic-information-about-landfill-gas</a:t>
            </a:r>
            <a:endParaRPr lang="en-US" sz="1400" dirty="0"/>
          </a:p>
        </p:txBody>
      </p:sp>
    </p:spTree>
    <p:extLst>
      <p:ext uri="{BB962C8B-B14F-4D97-AF65-F5344CB8AC3E}">
        <p14:creationId xmlns:p14="http://schemas.microsoft.com/office/powerpoint/2010/main" val="106797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326543"/>
            <a:ext cx="8229600" cy="901892"/>
          </a:xfrm>
        </p:spPr>
        <p:txBody>
          <a:bodyPr/>
          <a:lstStyle/>
          <a:p>
            <a:r>
              <a:rPr lang="en-IN" sz="3200" dirty="0">
                <a:solidFill>
                  <a:schemeClr val="tx1"/>
                </a:solidFill>
              </a:rPr>
              <a:t>Thermal Processes for recovery of conversion products from  MSW</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a:t>
            </a:fld>
            <a:endParaRPr lang="en-US" altLang="en-US" dirty="0"/>
          </a:p>
        </p:txBody>
      </p:sp>
      <p:graphicFrame>
        <p:nvGraphicFramePr>
          <p:cNvPr id="2" name="Table 2">
            <a:extLst>
              <a:ext uri="{FF2B5EF4-FFF2-40B4-BE49-F238E27FC236}">
                <a16:creationId xmlns=""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4022078122"/>
              </p:ext>
            </p:extLst>
          </p:nvPr>
        </p:nvGraphicFramePr>
        <p:xfrm>
          <a:off x="171767" y="1519770"/>
          <a:ext cx="8800465" cy="4768299"/>
        </p:xfrm>
        <a:graphic>
          <a:graphicData uri="http://schemas.openxmlformats.org/drawingml/2006/table">
            <a:tbl>
              <a:tblPr firstRow="1" bandRow="1">
                <a:tableStyleId>{72833802-FEF1-4C79-8D5D-14CF1EAF98D9}</a:tableStyleId>
              </a:tblPr>
              <a:tblGrid>
                <a:gridCol w="2078355">
                  <a:extLst>
                    <a:ext uri="{9D8B030D-6E8A-4147-A177-3AD203B41FA5}">
                      <a16:colId xmlns="" xmlns:a16="http://schemas.microsoft.com/office/drawing/2014/main" val="1352610280"/>
                    </a:ext>
                  </a:extLst>
                </a:gridCol>
                <a:gridCol w="2168843">
                  <a:extLst>
                    <a:ext uri="{9D8B030D-6E8A-4147-A177-3AD203B41FA5}">
                      <a16:colId xmlns="" xmlns:a16="http://schemas.microsoft.com/office/drawing/2014/main" val="2040385322"/>
                    </a:ext>
                  </a:extLst>
                </a:gridCol>
                <a:gridCol w="4553267">
                  <a:extLst>
                    <a:ext uri="{9D8B030D-6E8A-4147-A177-3AD203B41FA5}">
                      <a16:colId xmlns="" xmlns:a16="http://schemas.microsoft.com/office/drawing/2014/main" val="2255055348"/>
                    </a:ext>
                  </a:extLst>
                </a:gridCol>
              </a:tblGrid>
              <a:tr h="805899">
                <a:tc>
                  <a:txBody>
                    <a:bodyPr/>
                    <a:lstStyle/>
                    <a:p>
                      <a:pPr algn="ctr"/>
                      <a:r>
                        <a:rPr lang="en-US" sz="1600" dirty="0"/>
                        <a:t>Process</a:t>
                      </a:r>
                    </a:p>
                  </a:txBody>
                  <a:tcPr anchor="ctr"/>
                </a:tc>
                <a:tc>
                  <a:txBody>
                    <a:bodyPr/>
                    <a:lstStyle/>
                    <a:p>
                      <a:pPr algn="ctr"/>
                      <a:r>
                        <a:rPr lang="en-US" sz="1600" dirty="0"/>
                        <a:t>Conversion product</a:t>
                      </a:r>
                    </a:p>
                  </a:txBody>
                  <a:tcPr anchor="ctr"/>
                </a:tc>
                <a:tc>
                  <a:txBody>
                    <a:bodyPr/>
                    <a:lstStyle/>
                    <a:p>
                      <a:pPr algn="ctr"/>
                      <a:r>
                        <a:rPr lang="en-US" sz="1600" dirty="0"/>
                        <a:t>Preprocessing </a:t>
                      </a:r>
                    </a:p>
                  </a:txBody>
                  <a:tcPr anchor="ctr"/>
                </a:tc>
                <a:extLst>
                  <a:ext uri="{0D108BD9-81ED-4DB2-BD59-A6C34878D82A}">
                    <a16:rowId xmlns="" xmlns:a16="http://schemas.microsoft.com/office/drawing/2014/main" val="277091650"/>
                  </a:ext>
                </a:extLst>
              </a:tr>
              <a:tr h="680689">
                <a:tc>
                  <a:txBody>
                    <a:bodyPr/>
                    <a:lstStyle/>
                    <a:p>
                      <a:pPr algn="ctr"/>
                      <a:r>
                        <a:rPr lang="en-US" sz="1600" dirty="0">
                          <a:solidFill>
                            <a:srgbClr val="009900"/>
                          </a:solidFill>
                        </a:rPr>
                        <a:t>Combustion (incineration)</a:t>
                      </a:r>
                    </a:p>
                  </a:txBody>
                  <a:tcPr anchor="ctr"/>
                </a:tc>
                <a:tc>
                  <a:txBody>
                    <a:bodyPr/>
                    <a:lstStyle/>
                    <a:p>
                      <a:pPr algn="ctr"/>
                      <a:r>
                        <a:rPr lang="en-US" sz="1600" dirty="0">
                          <a:solidFill>
                            <a:srgbClr val="009900"/>
                          </a:solidFill>
                        </a:rPr>
                        <a:t>Energy in form of electricity or steam</a:t>
                      </a:r>
                    </a:p>
                  </a:txBody>
                  <a:tcPr anchor="ctr"/>
                </a:tc>
                <a:tc>
                  <a:txBody>
                    <a:bodyPr/>
                    <a:lstStyle/>
                    <a:p>
                      <a:pPr algn="ctr"/>
                      <a:r>
                        <a:rPr lang="en-US" sz="1600" dirty="0">
                          <a:solidFill>
                            <a:srgbClr val="009900"/>
                          </a:solidFill>
                        </a:rPr>
                        <a:t>None in mass-fired incinerator; preparation of RDF for suspension or semi-suspension firing in boilers</a:t>
                      </a:r>
                    </a:p>
                  </a:txBody>
                  <a:tcPr anchor="ctr"/>
                </a:tc>
                <a:extLst>
                  <a:ext uri="{0D108BD9-81ED-4DB2-BD59-A6C34878D82A}">
                    <a16:rowId xmlns="" xmlns:a16="http://schemas.microsoft.com/office/drawing/2014/main" val="1543095969"/>
                  </a:ext>
                </a:extLst>
              </a:tr>
              <a:tr h="0">
                <a:tc>
                  <a:txBody>
                    <a:bodyPr/>
                    <a:lstStyle/>
                    <a:p>
                      <a:pPr algn="ctr"/>
                      <a:r>
                        <a:rPr lang="en-US" sz="1600" dirty="0">
                          <a:solidFill>
                            <a:srgbClr val="009900"/>
                          </a:solidFill>
                        </a:rPr>
                        <a:t>Gasification</a:t>
                      </a:r>
                    </a:p>
                  </a:txBody>
                  <a:tcPr anchor="ctr"/>
                </a:tc>
                <a:tc>
                  <a:txBody>
                    <a:bodyPr/>
                    <a:lstStyle/>
                    <a:p>
                      <a:pPr algn="ctr"/>
                      <a:r>
                        <a:rPr lang="en-US" sz="1600" dirty="0">
                          <a:solidFill>
                            <a:srgbClr val="009900"/>
                          </a:solidFill>
                        </a:rPr>
                        <a:t>Low-energy gas</a:t>
                      </a:r>
                    </a:p>
                  </a:txBody>
                  <a:tcPr anchor="ctr"/>
                </a:tc>
                <a:tc>
                  <a:txBody>
                    <a:bodyPr/>
                    <a:lstStyle/>
                    <a:p>
                      <a:pPr algn="ctr"/>
                      <a:r>
                        <a:rPr lang="en-US" sz="1600" dirty="0">
                          <a:solidFill>
                            <a:srgbClr val="009900"/>
                          </a:solidFill>
                        </a:rPr>
                        <a:t>Separation of the organic fraction, particle size reduction, preparation of fuel cubes/other RDF</a:t>
                      </a:r>
                    </a:p>
                  </a:txBody>
                  <a:tcPr anchor="ctr"/>
                </a:tc>
                <a:extLst>
                  <a:ext uri="{0D108BD9-81ED-4DB2-BD59-A6C34878D82A}">
                    <a16:rowId xmlns="" xmlns:a16="http://schemas.microsoft.com/office/drawing/2014/main" val="4266728690"/>
                  </a:ext>
                </a:extLst>
              </a:tr>
              <a:tr h="4866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Wet oxidation</a:t>
                      </a:r>
                    </a:p>
                  </a:txBody>
                  <a:tcPr anchor="ctr"/>
                </a:tc>
                <a:tc>
                  <a:txBody>
                    <a:bodyPr/>
                    <a:lstStyle/>
                    <a:p>
                      <a:pPr algn="ctr"/>
                      <a:r>
                        <a:rPr lang="en-US" sz="1600" dirty="0"/>
                        <a:t>Organic acids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Separation of the organic fraction, particle size reduction, preparation of fuel cubes/other RDF</a:t>
                      </a:r>
                    </a:p>
                  </a:txBody>
                  <a:tcPr anchor="ctr"/>
                </a:tc>
                <a:extLst>
                  <a:ext uri="{0D108BD9-81ED-4DB2-BD59-A6C34878D82A}">
                    <a16:rowId xmlns="" xmlns:a16="http://schemas.microsoft.com/office/drawing/2014/main" val="3658224673"/>
                  </a:ext>
                </a:extLst>
              </a:tr>
              <a:tr h="501105">
                <a:tc>
                  <a:txBody>
                    <a:bodyPr/>
                    <a:lstStyle/>
                    <a:p>
                      <a:pPr algn="ctr"/>
                      <a:r>
                        <a:rPr lang="en-US" sz="1600" dirty="0"/>
                        <a:t>Steam reforming</a:t>
                      </a:r>
                    </a:p>
                  </a:txBody>
                  <a:tcPr anchor="ctr"/>
                </a:tc>
                <a:tc>
                  <a:txBody>
                    <a:bodyPr/>
                    <a:lstStyle/>
                    <a:p>
                      <a:pPr algn="ctr"/>
                      <a:r>
                        <a:rPr lang="en-US" sz="1600" dirty="0"/>
                        <a:t>Medium-energy gas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Separation of the organic fraction, particle size reduction, preparation of fuel cubes/other RDF</a:t>
                      </a:r>
                    </a:p>
                  </a:txBody>
                  <a:tcPr anchor="ctr"/>
                </a:tc>
                <a:extLst>
                  <a:ext uri="{0D108BD9-81ED-4DB2-BD59-A6C34878D82A}">
                    <a16:rowId xmlns="" xmlns:a16="http://schemas.microsoft.com/office/drawing/2014/main" val="3421258030"/>
                  </a:ext>
                </a:extLst>
              </a:tr>
              <a:tr h="411480">
                <a:tc>
                  <a:txBody>
                    <a:bodyPr/>
                    <a:lstStyle/>
                    <a:p>
                      <a:pPr algn="ctr"/>
                      <a:r>
                        <a:rPr lang="en-US" sz="1600" dirty="0">
                          <a:solidFill>
                            <a:srgbClr val="009900"/>
                          </a:solidFill>
                        </a:rPr>
                        <a:t>Pyrolysis</a:t>
                      </a:r>
                    </a:p>
                  </a:txBody>
                  <a:tcPr anchor="ctr"/>
                </a:tc>
                <a:tc>
                  <a:txBody>
                    <a:bodyPr/>
                    <a:lstStyle/>
                    <a:p>
                      <a:pPr algn="ctr"/>
                      <a:r>
                        <a:rPr lang="en-US" sz="1600" dirty="0">
                          <a:solidFill>
                            <a:srgbClr val="009900"/>
                          </a:solidFill>
                        </a:rPr>
                        <a:t>Medium-energy gas, liquid fuel, solid fuel (char)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9900"/>
                          </a:solidFill>
                          <a:effectLst/>
                          <a:uLnTx/>
                          <a:uFillTx/>
                          <a:latin typeface="Arial"/>
                          <a:ea typeface="+mn-ea"/>
                          <a:cs typeface="+mn-cs"/>
                        </a:rPr>
                        <a:t>Separation of the organic fraction, particle size reduction, preparation of fuel cubes/other RDF</a:t>
                      </a:r>
                    </a:p>
                  </a:txBody>
                  <a:tcPr anchor="ctr"/>
                </a:tc>
                <a:extLst>
                  <a:ext uri="{0D108BD9-81ED-4DB2-BD59-A6C34878D82A}">
                    <a16:rowId xmlns="" xmlns:a16="http://schemas.microsoft.com/office/drawing/2014/main" val="417496349"/>
                  </a:ext>
                </a:extLst>
              </a:tr>
              <a:tr h="411480">
                <a:tc>
                  <a:txBody>
                    <a:bodyPr/>
                    <a:lstStyle/>
                    <a:p>
                      <a:pPr algn="ctr"/>
                      <a:r>
                        <a:rPr lang="en-US" sz="1600" dirty="0"/>
                        <a:t>Hydrogenation/hydrogasification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Medium-energy gas, liquid fuel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Separation of the organic fraction, particle size reduction, preparation of fuel cubes/other RDF</a:t>
                      </a:r>
                    </a:p>
                  </a:txBody>
                  <a:tcPr anchor="ctr"/>
                </a:tc>
                <a:extLst>
                  <a:ext uri="{0D108BD9-81ED-4DB2-BD59-A6C34878D82A}">
                    <a16:rowId xmlns="" xmlns:a16="http://schemas.microsoft.com/office/drawing/2014/main" val="3625498924"/>
                  </a:ext>
                </a:extLst>
              </a:tr>
            </a:tbl>
          </a:graphicData>
        </a:graphic>
      </p:graphicFrame>
    </p:spTree>
    <p:extLst>
      <p:ext uri="{BB962C8B-B14F-4D97-AF65-F5344CB8AC3E}">
        <p14:creationId xmlns:p14="http://schemas.microsoft.com/office/powerpoint/2010/main" val="2651942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200" dirty="0">
                <a:solidFill>
                  <a:schemeClr val="tx1"/>
                </a:solidFill>
              </a:rPr>
              <a:t>Landfill sealants for control of gas and leachate movement </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30</a:t>
            </a:fld>
            <a:endParaRPr lang="en-US" altLang="en-US" dirty="0"/>
          </a:p>
        </p:txBody>
      </p:sp>
      <p:graphicFrame>
        <p:nvGraphicFramePr>
          <p:cNvPr id="3" name="Table 7">
            <a:extLst>
              <a:ext uri="{FF2B5EF4-FFF2-40B4-BE49-F238E27FC236}">
                <a16:creationId xmlns="" xmlns:a16="http://schemas.microsoft.com/office/drawing/2014/main" id="{ACF00BCC-0D41-4D0C-946A-217DBBCDD6EE}"/>
              </a:ext>
            </a:extLst>
          </p:cNvPr>
          <p:cNvGraphicFramePr>
            <a:graphicFrameLocks noGrp="1"/>
          </p:cNvGraphicFramePr>
          <p:nvPr>
            <p:ph idx="1"/>
          </p:nvPr>
        </p:nvGraphicFramePr>
        <p:xfrm>
          <a:off x="353060" y="1143000"/>
          <a:ext cx="8437880" cy="5435600"/>
        </p:xfrm>
        <a:graphic>
          <a:graphicData uri="http://schemas.openxmlformats.org/drawingml/2006/table">
            <a:tbl>
              <a:tblPr firstRow="1" bandRow="1">
                <a:tableStyleId>{72833802-FEF1-4C79-8D5D-14CF1EAF98D9}</a:tableStyleId>
              </a:tblPr>
              <a:tblGrid>
                <a:gridCol w="2951480">
                  <a:extLst>
                    <a:ext uri="{9D8B030D-6E8A-4147-A177-3AD203B41FA5}">
                      <a16:colId xmlns="" xmlns:a16="http://schemas.microsoft.com/office/drawing/2014/main" val="2824007182"/>
                    </a:ext>
                  </a:extLst>
                </a:gridCol>
                <a:gridCol w="2743200">
                  <a:extLst>
                    <a:ext uri="{9D8B030D-6E8A-4147-A177-3AD203B41FA5}">
                      <a16:colId xmlns="" xmlns:a16="http://schemas.microsoft.com/office/drawing/2014/main" val="3853288299"/>
                    </a:ext>
                  </a:extLst>
                </a:gridCol>
                <a:gridCol w="2743200">
                  <a:extLst>
                    <a:ext uri="{9D8B030D-6E8A-4147-A177-3AD203B41FA5}">
                      <a16:colId xmlns="" xmlns:a16="http://schemas.microsoft.com/office/drawing/2014/main" val="21024561"/>
                    </a:ext>
                  </a:extLst>
                </a:gridCol>
              </a:tblGrid>
              <a:tr h="370840">
                <a:tc>
                  <a:txBody>
                    <a:bodyPr/>
                    <a:lstStyle/>
                    <a:p>
                      <a:pPr algn="ctr"/>
                      <a:r>
                        <a:rPr lang="en-US" sz="1600" dirty="0"/>
                        <a:t>Classification </a:t>
                      </a:r>
                    </a:p>
                  </a:txBody>
                  <a:tcPr anchor="ctr"/>
                </a:tc>
                <a:tc>
                  <a:txBody>
                    <a:bodyPr/>
                    <a:lstStyle/>
                    <a:p>
                      <a:pPr algn="ctr"/>
                      <a:r>
                        <a:rPr lang="en-US" sz="1600" dirty="0"/>
                        <a:t>Representative types</a:t>
                      </a:r>
                    </a:p>
                  </a:txBody>
                  <a:tcPr anchor="ctr"/>
                </a:tc>
                <a:tc>
                  <a:txBody>
                    <a:bodyPr/>
                    <a:lstStyle/>
                    <a:p>
                      <a:pPr algn="ctr"/>
                      <a:r>
                        <a:rPr lang="en-US" sz="1600" dirty="0"/>
                        <a:t>Criteria </a:t>
                      </a:r>
                    </a:p>
                  </a:txBody>
                  <a:tcPr anchor="ctr"/>
                </a:tc>
                <a:extLst>
                  <a:ext uri="{0D108BD9-81ED-4DB2-BD59-A6C34878D82A}">
                    <a16:rowId xmlns="" xmlns:a16="http://schemas.microsoft.com/office/drawing/2014/main" val="2751717408"/>
                  </a:ext>
                </a:extLst>
              </a:tr>
              <a:tr h="370840">
                <a:tc>
                  <a:txBody>
                    <a:bodyPr/>
                    <a:lstStyle/>
                    <a:p>
                      <a:pPr algn="l"/>
                      <a:r>
                        <a:rPr lang="en-US" sz="1600" dirty="0"/>
                        <a:t>Compacted soil</a:t>
                      </a:r>
                    </a:p>
                  </a:txBody>
                  <a:tcPr anchor="ctr"/>
                </a:tc>
                <a:tc>
                  <a:txBody>
                    <a:bodyPr/>
                    <a:lstStyle/>
                    <a:p>
                      <a:pPr algn="l"/>
                      <a:r>
                        <a:rPr lang="en-US" sz="1600" dirty="0"/>
                        <a:t>-</a:t>
                      </a:r>
                    </a:p>
                  </a:txBody>
                  <a:tcPr anchor="ctr"/>
                </a:tc>
                <a:tc>
                  <a:txBody>
                    <a:bodyPr/>
                    <a:lstStyle/>
                    <a:p>
                      <a:pPr algn="l"/>
                      <a:r>
                        <a:rPr lang="en-US" sz="1600" dirty="0"/>
                        <a:t>Should contain some clay or fine silt</a:t>
                      </a:r>
                    </a:p>
                  </a:txBody>
                  <a:tcPr anchor="ctr"/>
                </a:tc>
                <a:extLst>
                  <a:ext uri="{0D108BD9-81ED-4DB2-BD59-A6C34878D82A}">
                    <a16:rowId xmlns="" xmlns:a16="http://schemas.microsoft.com/office/drawing/2014/main" val="2700102212"/>
                  </a:ext>
                </a:extLst>
              </a:tr>
              <a:tr h="370840">
                <a:tc>
                  <a:txBody>
                    <a:bodyPr/>
                    <a:lstStyle/>
                    <a:p>
                      <a:pPr algn="l"/>
                      <a:r>
                        <a:rPr lang="en-US" sz="1600" dirty="0"/>
                        <a:t>Compacted clay</a:t>
                      </a:r>
                    </a:p>
                  </a:txBody>
                  <a:tcPr anchor="ctr"/>
                </a:tc>
                <a:tc>
                  <a:txBody>
                    <a:bodyPr/>
                    <a:lstStyle/>
                    <a:p>
                      <a:pPr algn="l"/>
                      <a:r>
                        <a:rPr lang="en-US" sz="1600" dirty="0"/>
                        <a:t>Bentonites, illites, kaolinites</a:t>
                      </a:r>
                    </a:p>
                  </a:txBody>
                  <a:tcPr anchor="ctr"/>
                </a:tc>
                <a:tc>
                  <a:txBody>
                    <a:bodyPr/>
                    <a:lstStyle/>
                    <a:p>
                      <a:pPr algn="l"/>
                      <a:r>
                        <a:rPr lang="en-US" sz="1600" dirty="0"/>
                        <a:t>Most commonly used; layer must be continuous and not allowed to dry and crack</a:t>
                      </a:r>
                    </a:p>
                  </a:txBody>
                  <a:tcPr anchor="ctr"/>
                </a:tc>
                <a:extLst>
                  <a:ext uri="{0D108BD9-81ED-4DB2-BD59-A6C34878D82A}">
                    <a16:rowId xmlns="" xmlns:a16="http://schemas.microsoft.com/office/drawing/2014/main" val="114351262"/>
                  </a:ext>
                </a:extLst>
              </a:tr>
              <a:tr h="370840">
                <a:tc>
                  <a:txBody>
                    <a:bodyPr/>
                    <a:lstStyle/>
                    <a:p>
                      <a:pPr algn="l"/>
                      <a:r>
                        <a:rPr lang="en-US" sz="1600" dirty="0"/>
                        <a:t>Inorganic chemicals</a:t>
                      </a:r>
                    </a:p>
                  </a:txBody>
                  <a:tcPr anchor="ctr"/>
                </a:tc>
                <a:tc>
                  <a:txBody>
                    <a:bodyPr/>
                    <a:lstStyle/>
                    <a:p>
                      <a:pPr algn="l"/>
                      <a:r>
                        <a:rPr lang="en-US" sz="1600" dirty="0"/>
                        <a:t>Sodium carbonate, silicate, or pyrophosphate</a:t>
                      </a:r>
                    </a:p>
                  </a:txBody>
                  <a:tcPr anchor="ctr"/>
                </a:tc>
                <a:tc>
                  <a:txBody>
                    <a:bodyPr/>
                    <a:lstStyle/>
                    <a:p>
                      <a:pPr algn="l"/>
                      <a:r>
                        <a:rPr lang="en-US" sz="1600" dirty="0"/>
                        <a:t>Use depends on local soil characteristics</a:t>
                      </a:r>
                    </a:p>
                  </a:txBody>
                  <a:tcPr anchor="ctr"/>
                </a:tc>
                <a:extLst>
                  <a:ext uri="{0D108BD9-81ED-4DB2-BD59-A6C34878D82A}">
                    <a16:rowId xmlns="" xmlns:a16="http://schemas.microsoft.com/office/drawing/2014/main" val="483881905"/>
                  </a:ext>
                </a:extLst>
              </a:tr>
              <a:tr h="370840">
                <a:tc>
                  <a:txBody>
                    <a:bodyPr/>
                    <a:lstStyle/>
                    <a:p>
                      <a:pPr algn="l"/>
                      <a:r>
                        <a:rPr lang="en-US" sz="1600" dirty="0"/>
                        <a:t>Synthetic chemicals</a:t>
                      </a:r>
                    </a:p>
                  </a:txBody>
                  <a:tcPr anchor="ctr"/>
                </a:tc>
                <a:tc>
                  <a:txBody>
                    <a:bodyPr/>
                    <a:lstStyle/>
                    <a:p>
                      <a:pPr algn="l"/>
                      <a:r>
                        <a:rPr lang="en-US" sz="1600" dirty="0"/>
                        <a:t>Polymers, rubber latex</a:t>
                      </a:r>
                    </a:p>
                  </a:txBody>
                  <a:tcPr anchor="ctr"/>
                </a:tc>
                <a:tc>
                  <a:txBody>
                    <a:bodyPr/>
                    <a:lstStyle/>
                    <a:p>
                      <a:pPr algn="l"/>
                      <a:r>
                        <a:rPr lang="en-US" sz="1600" dirty="0"/>
                        <a:t>-</a:t>
                      </a:r>
                    </a:p>
                  </a:txBody>
                  <a:tcPr anchor="ctr"/>
                </a:tc>
                <a:extLst>
                  <a:ext uri="{0D108BD9-81ED-4DB2-BD59-A6C34878D82A}">
                    <a16:rowId xmlns="" xmlns:a16="http://schemas.microsoft.com/office/drawing/2014/main" val="1637285238"/>
                  </a:ext>
                </a:extLst>
              </a:tr>
              <a:tr h="370840">
                <a:tc>
                  <a:txBody>
                    <a:bodyPr/>
                    <a:lstStyle/>
                    <a:p>
                      <a:pPr algn="l"/>
                      <a:r>
                        <a:rPr lang="en-US" sz="1600" dirty="0"/>
                        <a:t>Synthetic membrane liners</a:t>
                      </a:r>
                    </a:p>
                  </a:txBody>
                  <a:tcPr anchor="ctr"/>
                </a:tc>
                <a:tc>
                  <a:txBody>
                    <a:bodyPr/>
                    <a:lstStyle/>
                    <a:p>
                      <a:pPr algn="l"/>
                      <a:r>
                        <a:rPr lang="en-US" sz="1600" dirty="0"/>
                        <a:t>Polyvinyl chloride, butyl rubber, Hypalon, polyethylene, nylon-reinforced liners</a:t>
                      </a:r>
                    </a:p>
                  </a:txBody>
                  <a:tcPr anchor="ctr"/>
                </a:tc>
                <a:tc>
                  <a:txBody>
                    <a:bodyPr/>
                    <a:lstStyle/>
                    <a:p>
                      <a:pPr algn="l"/>
                      <a:r>
                        <a:rPr lang="en-US" sz="1600" dirty="0"/>
                        <a:t>Expensive, may be justified where gas is to be recovered </a:t>
                      </a:r>
                    </a:p>
                  </a:txBody>
                  <a:tcPr anchor="ctr"/>
                </a:tc>
                <a:extLst>
                  <a:ext uri="{0D108BD9-81ED-4DB2-BD59-A6C34878D82A}">
                    <a16:rowId xmlns="" xmlns:a16="http://schemas.microsoft.com/office/drawing/2014/main" val="2330849791"/>
                  </a:ext>
                </a:extLst>
              </a:tr>
              <a:tr h="370840">
                <a:tc>
                  <a:txBody>
                    <a:bodyPr/>
                    <a:lstStyle/>
                    <a:p>
                      <a:pPr algn="l"/>
                      <a:r>
                        <a:rPr lang="en-US" sz="1600" dirty="0"/>
                        <a:t>Asphalt </a:t>
                      </a:r>
                    </a:p>
                  </a:txBody>
                  <a:tcPr anchor="ctr"/>
                </a:tc>
                <a:tc>
                  <a:txBody>
                    <a:bodyPr/>
                    <a:lstStyle/>
                    <a:p>
                      <a:pPr algn="l"/>
                      <a:r>
                        <a:rPr lang="en-US" sz="1600" dirty="0"/>
                        <a:t>Modified asphalt, asphalt-covered polypropylene fabric, asphalt concrete</a:t>
                      </a:r>
                    </a:p>
                  </a:txBody>
                  <a:tcPr anchor="ctr"/>
                </a:tc>
                <a:tc>
                  <a:txBody>
                    <a:bodyPr/>
                    <a:lstStyle/>
                    <a:p>
                      <a:pPr algn="l"/>
                      <a:r>
                        <a:rPr lang="en-US" sz="1600" dirty="0"/>
                        <a:t>Layer must be thick enough to maintain continuity under differential settling conditions</a:t>
                      </a:r>
                    </a:p>
                  </a:txBody>
                  <a:tcPr anchor="ctr"/>
                </a:tc>
                <a:extLst>
                  <a:ext uri="{0D108BD9-81ED-4DB2-BD59-A6C34878D82A}">
                    <a16:rowId xmlns="" xmlns:a16="http://schemas.microsoft.com/office/drawing/2014/main" val="4009078157"/>
                  </a:ext>
                </a:extLst>
              </a:tr>
              <a:tr h="370840">
                <a:tc>
                  <a:txBody>
                    <a:bodyPr/>
                    <a:lstStyle/>
                    <a:p>
                      <a:pPr algn="l"/>
                      <a:r>
                        <a:rPr lang="en-US" sz="1600" dirty="0"/>
                        <a:t>Others </a:t>
                      </a:r>
                    </a:p>
                  </a:txBody>
                  <a:tcPr anchor="ctr"/>
                </a:tc>
                <a:tc>
                  <a:txBody>
                    <a:bodyPr/>
                    <a:lstStyle/>
                    <a:p>
                      <a:pPr algn="l"/>
                      <a:r>
                        <a:rPr lang="en-US" sz="1600" dirty="0" err="1"/>
                        <a:t>Gunite</a:t>
                      </a:r>
                      <a:r>
                        <a:rPr lang="en-US" sz="1600" dirty="0"/>
                        <a:t> concrete, soil cement, plastic soil cement</a:t>
                      </a:r>
                    </a:p>
                  </a:txBody>
                  <a:tcPr anchor="ctr"/>
                </a:tc>
                <a:tc>
                  <a:txBody>
                    <a:bodyPr/>
                    <a:lstStyle/>
                    <a:p>
                      <a:pPr algn="l"/>
                      <a:r>
                        <a:rPr lang="en-US" sz="1600" dirty="0"/>
                        <a:t>-</a:t>
                      </a:r>
                    </a:p>
                  </a:txBody>
                  <a:tcPr anchor="ctr"/>
                </a:tc>
                <a:extLst>
                  <a:ext uri="{0D108BD9-81ED-4DB2-BD59-A6C34878D82A}">
                    <a16:rowId xmlns="" xmlns:a16="http://schemas.microsoft.com/office/drawing/2014/main" val="3373115371"/>
                  </a:ext>
                </a:extLst>
              </a:tr>
            </a:tbl>
          </a:graphicData>
        </a:graphic>
      </p:graphicFrame>
    </p:spTree>
    <p:extLst>
      <p:ext uri="{BB962C8B-B14F-4D97-AF65-F5344CB8AC3E}">
        <p14:creationId xmlns:p14="http://schemas.microsoft.com/office/powerpoint/2010/main" val="985951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Estimating Leachate</a:t>
            </a: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399" y="1032388"/>
            <a:ext cx="8839200" cy="5270990"/>
          </a:xfrm>
        </p:spPr>
        <p:txBody>
          <a:bodyPr>
            <a:noAutofit/>
          </a:bodyPr>
          <a:lstStyle/>
          <a:p>
            <a:pPr algn="just"/>
            <a:r>
              <a:rPr lang="en-US" sz="2000" dirty="0">
                <a:solidFill>
                  <a:schemeClr val="accent6"/>
                </a:solidFill>
              </a:rPr>
              <a:t>The rate of seepage of leachate from the bottom of the landfill can be estimated by Darcy’s law:</a:t>
            </a:r>
          </a:p>
          <a:p>
            <a:pPr algn="just"/>
            <a:endParaRPr lang="en-US" sz="2000" dirty="0">
              <a:solidFill>
                <a:schemeClr val="accent6"/>
              </a:solidFill>
            </a:endParaRPr>
          </a:p>
          <a:p>
            <a:pPr marL="0" indent="0" algn="just">
              <a:buNone/>
            </a:pPr>
            <a:endParaRPr lang="en-US" sz="2000" dirty="0">
              <a:solidFill>
                <a:schemeClr val="accent6"/>
              </a:solidFill>
            </a:endParaRPr>
          </a:p>
          <a:p>
            <a:pPr marL="0" indent="0" algn="just">
              <a:buNone/>
            </a:pPr>
            <a:r>
              <a:rPr lang="en-US" sz="2000" dirty="0">
                <a:solidFill>
                  <a:schemeClr val="accent6"/>
                </a:solidFill>
              </a:rPr>
              <a:t>where,</a:t>
            </a:r>
          </a:p>
          <a:p>
            <a:pPr marL="0" indent="0" algn="just">
              <a:buNone/>
            </a:pPr>
            <a:r>
              <a:rPr lang="en-US" sz="1800" dirty="0">
                <a:solidFill>
                  <a:schemeClr val="accent6"/>
                </a:solidFill>
              </a:rPr>
              <a:t>q is the Darcy velocity or discharge per unit area</a:t>
            </a:r>
          </a:p>
          <a:p>
            <a:pPr marL="0" indent="0" algn="just">
              <a:buNone/>
            </a:pPr>
            <a:r>
              <a:rPr lang="en-US" sz="1800" dirty="0">
                <a:solidFill>
                  <a:schemeClr val="accent6"/>
                </a:solidFill>
              </a:rPr>
              <a:t>K is the coefficient of permeability </a:t>
            </a:r>
          </a:p>
          <a:p>
            <a:pPr marL="0" indent="0" algn="just">
              <a:buNone/>
            </a:pPr>
            <a:r>
              <a:rPr lang="en-US" sz="1800" dirty="0">
                <a:solidFill>
                  <a:schemeClr val="accent6"/>
                </a:solidFill>
              </a:rPr>
              <a:t>        or hydraulic conductivity (Darcy’s </a:t>
            </a:r>
            <a:r>
              <a:rPr lang="en-US" sz="1800" dirty="0" err="1">
                <a:solidFill>
                  <a:schemeClr val="accent6"/>
                </a:solidFill>
              </a:rPr>
              <a:t>coeff</a:t>
            </a:r>
            <a:r>
              <a:rPr lang="en-US" sz="1800" dirty="0">
                <a:solidFill>
                  <a:schemeClr val="accent6"/>
                </a:solidFill>
              </a:rPr>
              <a:t>.)</a:t>
            </a:r>
          </a:p>
          <a:p>
            <a:pPr marL="0" indent="0" algn="just">
              <a:buNone/>
            </a:pPr>
            <a:r>
              <a:rPr lang="en-US" sz="1800" dirty="0">
                <a:solidFill>
                  <a:schemeClr val="accent6"/>
                </a:solidFill>
              </a:rPr>
              <a:t>dh/dl is the loss of head per unit length</a:t>
            </a:r>
          </a:p>
          <a:p>
            <a:pPr algn="just"/>
            <a:endParaRPr lang="en-US" sz="1800" dirty="0">
              <a:solidFill>
                <a:schemeClr val="accent6"/>
              </a:solidFill>
            </a:endParaRPr>
          </a:p>
          <a:p>
            <a:pPr algn="just"/>
            <a:endParaRPr lang="en-US" sz="1800" dirty="0">
              <a:solidFill>
                <a:schemeClr val="accent6"/>
              </a:solidFill>
            </a:endParaRPr>
          </a:p>
          <a:p>
            <a:pPr algn="just"/>
            <a:r>
              <a:rPr lang="en-US" sz="1800" dirty="0">
                <a:solidFill>
                  <a:schemeClr val="accent6"/>
                </a:solidFill>
              </a:rPr>
              <a:t>If we assume the material below the landfill up to the water table is saturated, and only a small layer of leachate exists at the bottom of the landfill, the leachate discharge rate per unit area is equal to the coefficient of permeability K’ (m/day).</a:t>
            </a:r>
          </a:p>
          <a:p>
            <a:pPr algn="just"/>
            <a:endParaRPr lang="en-US" sz="1800" dirty="0">
              <a:solidFill>
                <a:schemeClr val="accent6"/>
              </a:solidFill>
            </a:endParaRPr>
          </a:p>
          <a:p>
            <a:pPr algn="just"/>
            <a:r>
              <a:rPr lang="en-US" sz="1800" dirty="0">
                <a:solidFill>
                  <a:schemeClr val="accent6"/>
                </a:solidFill>
              </a:rPr>
              <a:t>This maximum value of discharge rate must be used for design purposes.</a:t>
            </a:r>
            <a:endParaRPr lang="en-IN" sz="2000" dirty="0">
              <a:solidFill>
                <a:schemeClr val="accent6"/>
              </a:solidFill>
            </a:endParaRP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31</a:t>
            </a:fld>
            <a:endParaRPr lang="en-US"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FA21DD2B-DE19-4C49-AF68-680536E7C2A3}"/>
                  </a:ext>
                </a:extLst>
              </p:cNvPr>
              <p:cNvSpPr txBox="1"/>
              <p:nvPr/>
            </p:nvSpPr>
            <p:spPr>
              <a:xfrm>
                <a:off x="3951925" y="1824715"/>
                <a:ext cx="1240148" cy="701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q</m:t>
                      </m:r>
                      <m:r>
                        <a:rPr lang="en-US" sz="2400" i="0" smtClean="0">
                          <a:latin typeface="Cambria Math" panose="02040503050406030204" pitchFamily="18" charset="0"/>
                        </a:rPr>
                        <m:t>=</m:t>
                      </m:r>
                      <m:r>
                        <m:rPr>
                          <m:sty m:val="p"/>
                        </m:rPr>
                        <a:rPr lang="en-US" sz="2400" b="0" i="0" smtClean="0">
                          <a:latin typeface="Cambria Math" panose="02040503050406030204" pitchFamily="18" charset="0"/>
                        </a:rPr>
                        <m:t>K</m:t>
                      </m:r>
                      <m:f>
                        <m:fPr>
                          <m:ctrlPr>
                            <a:rPr lang="en-US" sz="2400" b="0" i="1" smtClean="0">
                              <a:latin typeface="Cambria Math"/>
                            </a:rPr>
                          </m:ctrlPr>
                        </m:fPr>
                        <m:num>
                          <m:r>
                            <m:rPr>
                              <m:sty m:val="p"/>
                            </m:rPr>
                            <a:rPr lang="en-US" sz="2400" b="0" i="0" smtClean="0">
                              <a:latin typeface="Cambria Math" panose="02040503050406030204" pitchFamily="18" charset="0"/>
                            </a:rPr>
                            <m:t>dh</m:t>
                          </m:r>
                        </m:num>
                        <m:den>
                          <m:r>
                            <m:rPr>
                              <m:sty m:val="p"/>
                            </m:rPr>
                            <a:rPr lang="en-US" sz="2400" b="0" i="0" smtClean="0">
                              <a:latin typeface="Cambria Math" panose="02040503050406030204" pitchFamily="18" charset="0"/>
                            </a:rPr>
                            <m:t>dl</m:t>
                          </m:r>
                        </m:den>
                      </m:f>
                    </m:oMath>
                  </m:oMathPara>
                </a14:m>
                <a:endParaRPr lang="en-US" sz="2400" dirty="0"/>
              </a:p>
            </p:txBody>
          </p:sp>
        </mc:Choice>
        <mc:Fallback xmlns="">
          <p:sp>
            <p:nvSpPr>
              <p:cNvPr id="6" name="TextBox 5">
                <a:extLst>
                  <a:ext uri="{FF2B5EF4-FFF2-40B4-BE49-F238E27FC236}">
                    <a16:creationId xmlns:a16="http://schemas.microsoft.com/office/drawing/2014/main" id="{FA21DD2B-DE19-4C49-AF68-680536E7C2A3}"/>
                  </a:ext>
                </a:extLst>
              </p:cNvPr>
              <p:cNvSpPr txBox="1">
                <a:spLocks noRot="1" noChangeAspect="1" noMove="1" noResize="1" noEditPoints="1" noAdjustHandles="1" noChangeArrowheads="1" noChangeShapeType="1" noTextEdit="1"/>
              </p:cNvSpPr>
              <p:nvPr/>
            </p:nvSpPr>
            <p:spPr>
              <a:xfrm>
                <a:off x="3951925" y="1824715"/>
                <a:ext cx="1240148" cy="701346"/>
              </a:xfrm>
              <a:prstGeom prst="rect">
                <a:avLst/>
              </a:prstGeom>
              <a:blipFill>
                <a:blip r:embed="rId3"/>
                <a:stretch>
                  <a:fillRect/>
                </a:stretch>
              </a:blipFill>
            </p:spPr>
            <p:txBody>
              <a:bodyPr/>
              <a:lstStyle/>
              <a:p>
                <a:r>
                  <a:rPr lang="en-US">
                    <a:noFill/>
                  </a:rPr>
                  <a:t> </a:t>
                </a:r>
              </a:p>
            </p:txBody>
          </p:sp>
        </mc:Fallback>
      </mc:AlternateContent>
      <p:pic>
        <p:nvPicPr>
          <p:cNvPr id="16" name="Picture 15">
            <a:extLst>
              <a:ext uri="{FF2B5EF4-FFF2-40B4-BE49-F238E27FC236}">
                <a16:creationId xmlns="" xmlns:a16="http://schemas.microsoft.com/office/drawing/2014/main" id="{386635B3-7E99-4B7D-B005-EBD5BDCF1282}"/>
              </a:ext>
            </a:extLst>
          </p:cNvPr>
          <p:cNvPicPr>
            <a:picLocks noChangeAspect="1"/>
          </p:cNvPicPr>
          <p:nvPr/>
        </p:nvPicPr>
        <p:blipFill>
          <a:blip r:embed="rId4"/>
          <a:stretch>
            <a:fillRect/>
          </a:stretch>
        </p:blipFill>
        <p:spPr>
          <a:xfrm>
            <a:off x="5981699" y="1533833"/>
            <a:ext cx="3009900" cy="3076575"/>
          </a:xfrm>
          <a:prstGeom prst="rect">
            <a:avLst/>
          </a:prstGeom>
        </p:spPr>
      </p:pic>
    </p:spTree>
    <p:extLst>
      <p:ext uri="{BB962C8B-B14F-4D97-AF65-F5344CB8AC3E}">
        <p14:creationId xmlns:p14="http://schemas.microsoft.com/office/powerpoint/2010/main" val="2309556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Control of Leachate Movement</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32</a:t>
            </a:fld>
            <a:endParaRPr lang="en-US" altLang="en-US" dirty="0"/>
          </a:p>
        </p:txBody>
      </p:sp>
      <p:pic>
        <p:nvPicPr>
          <p:cNvPr id="3" name="Picture 2">
            <a:extLst>
              <a:ext uri="{FF2B5EF4-FFF2-40B4-BE49-F238E27FC236}">
                <a16:creationId xmlns="" xmlns:a16="http://schemas.microsoft.com/office/drawing/2014/main" id="{13E17660-C258-47B1-BD7E-FF2172696987}"/>
              </a:ext>
            </a:extLst>
          </p:cNvPr>
          <p:cNvPicPr>
            <a:picLocks noChangeAspect="1"/>
          </p:cNvPicPr>
          <p:nvPr/>
        </p:nvPicPr>
        <p:blipFill>
          <a:blip r:embed="rId3"/>
          <a:stretch>
            <a:fillRect/>
          </a:stretch>
        </p:blipFill>
        <p:spPr>
          <a:xfrm>
            <a:off x="1460042" y="1143000"/>
            <a:ext cx="6223915" cy="5229225"/>
          </a:xfrm>
          <a:prstGeom prst="rect">
            <a:avLst/>
          </a:prstGeom>
        </p:spPr>
      </p:pic>
      <p:sp>
        <p:nvSpPr>
          <p:cNvPr id="2" name="Rectangle 1">
            <a:extLst>
              <a:ext uri="{FF2B5EF4-FFF2-40B4-BE49-F238E27FC236}">
                <a16:creationId xmlns="" xmlns:a16="http://schemas.microsoft.com/office/drawing/2014/main" id="{77051A6A-FB12-4B46-B6C3-A566C9068124}"/>
              </a:ext>
            </a:extLst>
          </p:cNvPr>
          <p:cNvSpPr/>
          <p:nvPr/>
        </p:nvSpPr>
        <p:spPr>
          <a:xfrm>
            <a:off x="1777179" y="6456461"/>
            <a:ext cx="5589639" cy="307777"/>
          </a:xfrm>
          <a:prstGeom prst="rect">
            <a:avLst/>
          </a:prstGeom>
        </p:spPr>
        <p:txBody>
          <a:bodyPr wrap="square">
            <a:spAutoFit/>
          </a:bodyPr>
          <a:lstStyle/>
          <a:p>
            <a:pPr algn="ctr"/>
            <a:r>
              <a:rPr lang="en-US" sz="1400" dirty="0">
                <a:hlinkClick r:id="rId4"/>
              </a:rPr>
              <a:t>https://www.epa.gov/landfills/municipal-solid-waste-landfills</a:t>
            </a:r>
            <a:endParaRPr lang="en-US" sz="1400" dirty="0"/>
          </a:p>
        </p:txBody>
      </p:sp>
    </p:spTree>
    <p:extLst>
      <p:ext uri="{BB962C8B-B14F-4D97-AF65-F5344CB8AC3E}">
        <p14:creationId xmlns:p14="http://schemas.microsoft.com/office/powerpoint/2010/main" val="3438051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Leachate Barrier System</a:t>
            </a: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399" y="1032388"/>
            <a:ext cx="8839200" cy="5270990"/>
          </a:xfrm>
        </p:spPr>
        <p:txBody>
          <a:bodyPr>
            <a:noAutofit/>
          </a:bodyPr>
          <a:lstStyle/>
          <a:p>
            <a:pPr algn="just"/>
            <a:r>
              <a:rPr lang="en-US" sz="2000" dirty="0"/>
              <a:t>The landfill must have a leachate barrier system to contain leachate and prevent the contamination of surface water and groundwater over the life of the landfill. </a:t>
            </a:r>
          </a:p>
          <a:p>
            <a:pPr algn="just"/>
            <a:endParaRPr lang="en-US" sz="2000" dirty="0"/>
          </a:p>
          <a:p>
            <a:pPr algn="just"/>
            <a:r>
              <a:rPr lang="en-US" sz="2000" dirty="0"/>
              <a:t>Pollutants with the potential to degrade the quality of groundwater must not migrate through the strata to any point beyond the boundary of the premises or beyond 150 m from the landfill footprint, whichever is smaller.</a:t>
            </a:r>
          </a:p>
          <a:p>
            <a:pPr algn="just"/>
            <a:endParaRPr lang="en-US" sz="2000" dirty="0"/>
          </a:p>
          <a:p>
            <a:pPr algn="just"/>
            <a:r>
              <a:rPr lang="en-US" sz="2000" dirty="0"/>
              <a:t>If this occurs, additional engineered controls may be required to prevent further pollutant migration. It may also be necessary to remediate the existing pollution.</a:t>
            </a:r>
          </a:p>
          <a:p>
            <a:pPr algn="just"/>
            <a:endParaRPr lang="en-US" sz="2000" dirty="0"/>
          </a:p>
          <a:p>
            <a:pPr algn="just"/>
            <a:r>
              <a:rPr lang="en-US" sz="2000" dirty="0"/>
              <a:t>The base and walls of all solid waste landfill cells should be lined with a durable material of very low permeability to form a barrier between the waste and the groundwater, soil and substrata.</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33</a:t>
            </a:fld>
            <a:endParaRPr lang="en-US" altLang="en-US" dirty="0"/>
          </a:p>
        </p:txBody>
      </p:sp>
    </p:spTree>
    <p:extLst>
      <p:ext uri="{BB962C8B-B14F-4D97-AF65-F5344CB8AC3E}">
        <p14:creationId xmlns:p14="http://schemas.microsoft.com/office/powerpoint/2010/main" val="1459576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US" sz="3600" dirty="0"/>
              <a:t>Minimum Barrier System</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34</a:t>
            </a:fld>
            <a:endParaRPr lang="en-US" altLang="en-US" dirty="0"/>
          </a:p>
        </p:txBody>
      </p:sp>
      <p:pic>
        <p:nvPicPr>
          <p:cNvPr id="3" name="Content Placeholder 2">
            <a:extLst>
              <a:ext uri="{FF2B5EF4-FFF2-40B4-BE49-F238E27FC236}">
                <a16:creationId xmlns="" xmlns:a16="http://schemas.microsoft.com/office/drawing/2014/main" id="{4DE97114-9F74-404E-8EB5-A149BE571624}"/>
              </a:ext>
            </a:extLst>
          </p:cNvPr>
          <p:cNvPicPr>
            <a:picLocks noGrp="1" noChangeAspect="1"/>
          </p:cNvPicPr>
          <p:nvPr>
            <p:ph idx="1"/>
          </p:nvPr>
        </p:nvPicPr>
        <p:blipFill>
          <a:blip r:embed="rId3"/>
          <a:stretch>
            <a:fillRect/>
          </a:stretch>
        </p:blipFill>
        <p:spPr>
          <a:xfrm>
            <a:off x="0" y="4105275"/>
            <a:ext cx="6507124" cy="2743200"/>
          </a:xfrm>
          <a:prstGeom prst="rect">
            <a:avLst/>
          </a:prstGeom>
        </p:spPr>
      </p:pic>
      <p:pic>
        <p:nvPicPr>
          <p:cNvPr id="6" name="Picture 5">
            <a:extLst>
              <a:ext uri="{FF2B5EF4-FFF2-40B4-BE49-F238E27FC236}">
                <a16:creationId xmlns="" xmlns:a16="http://schemas.microsoft.com/office/drawing/2014/main" id="{247523D8-336C-48F2-A5A1-9E4176085F46}"/>
              </a:ext>
            </a:extLst>
          </p:cNvPr>
          <p:cNvPicPr>
            <a:picLocks noChangeAspect="1"/>
          </p:cNvPicPr>
          <p:nvPr/>
        </p:nvPicPr>
        <p:blipFill>
          <a:blip r:embed="rId4"/>
          <a:stretch>
            <a:fillRect/>
          </a:stretch>
        </p:blipFill>
        <p:spPr>
          <a:xfrm>
            <a:off x="3159048" y="1143000"/>
            <a:ext cx="5684923" cy="2743200"/>
          </a:xfrm>
          <a:prstGeom prst="rect">
            <a:avLst/>
          </a:prstGeom>
        </p:spPr>
      </p:pic>
      <p:sp>
        <p:nvSpPr>
          <p:cNvPr id="9" name="Rectangle 8">
            <a:extLst>
              <a:ext uri="{FF2B5EF4-FFF2-40B4-BE49-F238E27FC236}">
                <a16:creationId xmlns="" xmlns:a16="http://schemas.microsoft.com/office/drawing/2014/main" id="{1D6DAF26-052D-42B6-A49D-95841EB0E472}"/>
              </a:ext>
            </a:extLst>
          </p:cNvPr>
          <p:cNvSpPr/>
          <p:nvPr/>
        </p:nvSpPr>
        <p:spPr>
          <a:xfrm>
            <a:off x="457200" y="2304068"/>
            <a:ext cx="2064774" cy="400110"/>
          </a:xfrm>
          <a:prstGeom prst="rect">
            <a:avLst/>
          </a:prstGeom>
        </p:spPr>
        <p:txBody>
          <a:bodyPr wrap="square">
            <a:spAutoFit/>
          </a:bodyPr>
          <a:lstStyle/>
          <a:p>
            <a:pPr algn="ctr"/>
            <a:r>
              <a:rPr lang="en-US" dirty="0"/>
              <a:t>(a) Top Cover</a:t>
            </a:r>
          </a:p>
        </p:txBody>
      </p:sp>
      <p:sp>
        <p:nvSpPr>
          <p:cNvPr id="10" name="Rectangle 9">
            <a:extLst>
              <a:ext uri="{FF2B5EF4-FFF2-40B4-BE49-F238E27FC236}">
                <a16:creationId xmlns="" xmlns:a16="http://schemas.microsoft.com/office/drawing/2014/main" id="{0745BEDF-FEFA-49FB-B7B9-1A06FF4C2261}"/>
              </a:ext>
            </a:extLst>
          </p:cNvPr>
          <p:cNvSpPr/>
          <p:nvPr/>
        </p:nvSpPr>
        <p:spPr>
          <a:xfrm>
            <a:off x="6779197" y="5476875"/>
            <a:ext cx="2364803" cy="400110"/>
          </a:xfrm>
          <a:prstGeom prst="rect">
            <a:avLst/>
          </a:prstGeom>
        </p:spPr>
        <p:txBody>
          <a:bodyPr wrap="square">
            <a:spAutoFit/>
          </a:bodyPr>
          <a:lstStyle/>
          <a:p>
            <a:pPr algn="ctr"/>
            <a:r>
              <a:rPr lang="en-US" dirty="0"/>
              <a:t>(b) Bottom Barrier</a:t>
            </a:r>
          </a:p>
        </p:txBody>
      </p:sp>
    </p:spTree>
    <p:extLst>
      <p:ext uri="{BB962C8B-B14F-4D97-AF65-F5344CB8AC3E}">
        <p14:creationId xmlns:p14="http://schemas.microsoft.com/office/powerpoint/2010/main" val="683942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600" dirty="0">
                <a:solidFill>
                  <a:schemeClr val="tx1"/>
                </a:solidFill>
              </a:rPr>
              <a:t>Examples of Liners</a:t>
            </a: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400" y="1072104"/>
            <a:ext cx="8839200" cy="5270990"/>
          </a:xfrm>
        </p:spPr>
        <p:txBody>
          <a:bodyPr>
            <a:noAutofit/>
          </a:bodyPr>
          <a:lstStyle/>
          <a:p>
            <a:pPr algn="just"/>
            <a:r>
              <a:rPr lang="en-US" sz="1800" u="sng" dirty="0">
                <a:solidFill>
                  <a:srgbClr val="FF0000"/>
                </a:solidFill>
              </a:rPr>
              <a:t>Geomembranes</a:t>
            </a:r>
            <a:r>
              <a:rPr lang="en-US" sz="1800" dirty="0"/>
              <a:t>: Thin polymeric sheets (typically HDPE~0.6 to 2 mm thick), used to control fluid migration in a landfill. They are made from the infusion of geotextiles with asphalt, elastomer, or polymer sprays.</a:t>
            </a:r>
          </a:p>
          <a:p>
            <a:pPr algn="just"/>
            <a:r>
              <a:rPr lang="en-US" sz="1800" u="sng" dirty="0">
                <a:solidFill>
                  <a:srgbClr val="FF0000"/>
                </a:solidFill>
              </a:rPr>
              <a:t>Geotextiles</a:t>
            </a:r>
            <a:r>
              <a:rPr lang="en-US" sz="1800" dirty="0"/>
              <a:t>: Permeable textile structures that could be woven and nonwoven fabrics, used to protect geomembranes from puncture, and as filters, separators and occasionally as drainage media.</a:t>
            </a:r>
          </a:p>
          <a:p>
            <a:pPr algn="just"/>
            <a:r>
              <a:rPr lang="en-US" sz="1800" u="sng" dirty="0">
                <a:solidFill>
                  <a:srgbClr val="FF0000"/>
                </a:solidFill>
              </a:rPr>
              <a:t>Geosynthetic clay liners:</a:t>
            </a:r>
            <a:r>
              <a:rPr lang="en-US" sz="1800" dirty="0"/>
              <a:t> A layer of bentonite or other very low-permeability material supported by geotextiles and/or geomembranes, mechanically held together by needling, stitching, or chemical adhesives. form a highly impermeable barrier that often replaces thick layers of expensive compacted clay. </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35</a:t>
            </a:fld>
            <a:endParaRPr lang="en-US" altLang="en-US" dirty="0"/>
          </a:p>
        </p:txBody>
      </p:sp>
      <p:pic>
        <p:nvPicPr>
          <p:cNvPr id="2" name="Picture 1">
            <a:extLst>
              <a:ext uri="{FF2B5EF4-FFF2-40B4-BE49-F238E27FC236}">
                <a16:creationId xmlns="" xmlns:a16="http://schemas.microsoft.com/office/drawing/2014/main" id="{7E8778C5-B6E2-4282-B41E-C4866650AFDC}"/>
              </a:ext>
            </a:extLst>
          </p:cNvPr>
          <p:cNvPicPr>
            <a:picLocks noChangeAspect="1"/>
          </p:cNvPicPr>
          <p:nvPr/>
        </p:nvPicPr>
        <p:blipFill>
          <a:blip r:embed="rId3"/>
          <a:stretch>
            <a:fillRect/>
          </a:stretch>
        </p:blipFill>
        <p:spPr>
          <a:xfrm>
            <a:off x="6155825" y="4198494"/>
            <a:ext cx="2937200" cy="1799302"/>
          </a:xfrm>
          <a:prstGeom prst="rect">
            <a:avLst/>
          </a:prstGeom>
        </p:spPr>
      </p:pic>
      <p:pic>
        <p:nvPicPr>
          <p:cNvPr id="6" name="Picture 5">
            <a:extLst>
              <a:ext uri="{FF2B5EF4-FFF2-40B4-BE49-F238E27FC236}">
                <a16:creationId xmlns="" xmlns:a16="http://schemas.microsoft.com/office/drawing/2014/main" id="{7E8EDB1D-BD94-47DD-9192-BE5A794F1B70}"/>
              </a:ext>
            </a:extLst>
          </p:cNvPr>
          <p:cNvPicPr>
            <a:picLocks noChangeAspect="1"/>
          </p:cNvPicPr>
          <p:nvPr/>
        </p:nvPicPr>
        <p:blipFill>
          <a:blip r:embed="rId4"/>
          <a:stretch>
            <a:fillRect/>
          </a:stretch>
        </p:blipFill>
        <p:spPr>
          <a:xfrm>
            <a:off x="32141" y="4104316"/>
            <a:ext cx="2512141" cy="1955378"/>
          </a:xfrm>
          <a:prstGeom prst="rect">
            <a:avLst/>
          </a:prstGeom>
        </p:spPr>
      </p:pic>
      <p:pic>
        <p:nvPicPr>
          <p:cNvPr id="8" name="Picture 7">
            <a:extLst>
              <a:ext uri="{FF2B5EF4-FFF2-40B4-BE49-F238E27FC236}">
                <a16:creationId xmlns="" xmlns:a16="http://schemas.microsoft.com/office/drawing/2014/main" id="{D08782C2-E91F-4E42-88E3-1B45F1F0176D}"/>
              </a:ext>
            </a:extLst>
          </p:cNvPr>
          <p:cNvPicPr>
            <a:picLocks noChangeAspect="1"/>
          </p:cNvPicPr>
          <p:nvPr/>
        </p:nvPicPr>
        <p:blipFill>
          <a:blip r:embed="rId5"/>
          <a:stretch>
            <a:fillRect/>
          </a:stretch>
        </p:blipFill>
        <p:spPr>
          <a:xfrm>
            <a:off x="2645708" y="4166214"/>
            <a:ext cx="3427522" cy="1831582"/>
          </a:xfrm>
          <a:prstGeom prst="rect">
            <a:avLst/>
          </a:prstGeom>
        </p:spPr>
      </p:pic>
      <p:sp>
        <p:nvSpPr>
          <p:cNvPr id="9" name="Rectangle 8">
            <a:extLst>
              <a:ext uri="{FF2B5EF4-FFF2-40B4-BE49-F238E27FC236}">
                <a16:creationId xmlns="" xmlns:a16="http://schemas.microsoft.com/office/drawing/2014/main" id="{5F5623C4-7B29-48F0-A4C3-DC82E66687FE}"/>
              </a:ext>
            </a:extLst>
          </p:cNvPr>
          <p:cNvSpPr/>
          <p:nvPr/>
        </p:nvSpPr>
        <p:spPr>
          <a:xfrm>
            <a:off x="341477" y="6059694"/>
            <a:ext cx="1893467" cy="400110"/>
          </a:xfrm>
          <a:prstGeom prst="rect">
            <a:avLst/>
          </a:prstGeom>
        </p:spPr>
        <p:txBody>
          <a:bodyPr wrap="none">
            <a:spAutoFit/>
          </a:bodyPr>
          <a:lstStyle/>
          <a:p>
            <a:r>
              <a:rPr lang="en-US" u="sng" dirty="0">
                <a:solidFill>
                  <a:srgbClr val="FF0000"/>
                </a:solidFill>
              </a:rPr>
              <a:t>Geomembrane</a:t>
            </a:r>
            <a:endParaRPr lang="en-US" dirty="0"/>
          </a:p>
        </p:txBody>
      </p:sp>
      <p:sp>
        <p:nvSpPr>
          <p:cNvPr id="10" name="Rectangle 9">
            <a:extLst>
              <a:ext uri="{FF2B5EF4-FFF2-40B4-BE49-F238E27FC236}">
                <a16:creationId xmlns="" xmlns:a16="http://schemas.microsoft.com/office/drawing/2014/main" id="{B43CA277-B329-4869-9945-DD73136BC072}"/>
              </a:ext>
            </a:extLst>
          </p:cNvPr>
          <p:cNvSpPr/>
          <p:nvPr/>
        </p:nvSpPr>
        <p:spPr>
          <a:xfrm>
            <a:off x="3625935" y="6056059"/>
            <a:ext cx="1467068" cy="400110"/>
          </a:xfrm>
          <a:prstGeom prst="rect">
            <a:avLst/>
          </a:prstGeom>
        </p:spPr>
        <p:txBody>
          <a:bodyPr wrap="none">
            <a:spAutoFit/>
          </a:bodyPr>
          <a:lstStyle/>
          <a:p>
            <a:r>
              <a:rPr lang="en-US" u="sng" dirty="0">
                <a:solidFill>
                  <a:srgbClr val="FF0000"/>
                </a:solidFill>
              </a:rPr>
              <a:t>Geotextiles</a:t>
            </a:r>
            <a:endParaRPr lang="en-US" dirty="0"/>
          </a:p>
        </p:txBody>
      </p:sp>
      <p:sp>
        <p:nvSpPr>
          <p:cNvPr id="11" name="Rectangle 10">
            <a:extLst>
              <a:ext uri="{FF2B5EF4-FFF2-40B4-BE49-F238E27FC236}">
                <a16:creationId xmlns="" xmlns:a16="http://schemas.microsoft.com/office/drawing/2014/main" id="{C0DFE572-E2E7-4BEC-A8DA-52D463772A34}"/>
              </a:ext>
            </a:extLst>
          </p:cNvPr>
          <p:cNvSpPr/>
          <p:nvPr/>
        </p:nvSpPr>
        <p:spPr>
          <a:xfrm>
            <a:off x="6178356" y="6056059"/>
            <a:ext cx="2892138" cy="400110"/>
          </a:xfrm>
          <a:prstGeom prst="rect">
            <a:avLst/>
          </a:prstGeom>
        </p:spPr>
        <p:txBody>
          <a:bodyPr wrap="none">
            <a:spAutoFit/>
          </a:bodyPr>
          <a:lstStyle/>
          <a:p>
            <a:r>
              <a:rPr lang="en-US" u="sng" dirty="0">
                <a:solidFill>
                  <a:srgbClr val="FF0000"/>
                </a:solidFill>
              </a:rPr>
              <a:t>Geosynthetic clay liners</a:t>
            </a:r>
            <a:endParaRPr lang="en-US" dirty="0"/>
          </a:p>
        </p:txBody>
      </p:sp>
    </p:spTree>
    <p:extLst>
      <p:ext uri="{BB962C8B-B14F-4D97-AF65-F5344CB8AC3E}">
        <p14:creationId xmlns:p14="http://schemas.microsoft.com/office/powerpoint/2010/main" val="2764909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US" sz="3600" dirty="0"/>
              <a:t>Landfarming</a:t>
            </a:r>
            <a:endParaRPr lang="en-IN" sz="3600" i="1" dirty="0">
              <a:solidFill>
                <a:schemeClr val="accent1">
                  <a:lumMod val="50000"/>
                </a:schemeClr>
              </a:solidFill>
            </a:endParaRP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400" y="1142197"/>
            <a:ext cx="8839200" cy="2884135"/>
          </a:xfrm>
        </p:spPr>
        <p:txBody>
          <a:bodyPr>
            <a:noAutofit/>
          </a:bodyPr>
          <a:lstStyle/>
          <a:p>
            <a:r>
              <a:rPr lang="en-US" sz="2000" dirty="0"/>
              <a:t>Biological, chemical and physical processes that occur in the surface of the soil are used to treat biodegradable industrial wastes.</a:t>
            </a:r>
          </a:p>
          <a:p>
            <a:r>
              <a:rPr lang="en-US" sz="2000" dirty="0"/>
              <a:t>When organic wastes are added to soil, they are subjected simultaneously to the following processes:</a:t>
            </a:r>
          </a:p>
          <a:p>
            <a:pPr marL="457200" indent="-457200">
              <a:buAutoNum type="arabicParenBoth"/>
            </a:pPr>
            <a:r>
              <a:rPr lang="en-US" sz="2000" dirty="0"/>
              <a:t>Bacterial and chemical decomposition</a:t>
            </a:r>
          </a:p>
          <a:p>
            <a:pPr marL="457200" indent="-457200">
              <a:buAutoNum type="arabicParenBoth"/>
            </a:pPr>
            <a:r>
              <a:rPr lang="en-US" sz="2000" dirty="0"/>
              <a:t>Leaching of water soluble components in the original wastes and from the decomposition products</a:t>
            </a:r>
          </a:p>
          <a:p>
            <a:pPr marL="457200" indent="-457200">
              <a:buAutoNum type="arabicParenBoth"/>
            </a:pPr>
            <a:r>
              <a:rPr lang="en-US" sz="2000" dirty="0"/>
              <a:t>Volatilization of selected components</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36</a:t>
            </a:fld>
            <a:endParaRPr lang="en-US" altLang="en-US" dirty="0"/>
          </a:p>
        </p:txBody>
      </p:sp>
      <p:pic>
        <p:nvPicPr>
          <p:cNvPr id="2" name="Picture 1">
            <a:extLst>
              <a:ext uri="{FF2B5EF4-FFF2-40B4-BE49-F238E27FC236}">
                <a16:creationId xmlns="" xmlns:a16="http://schemas.microsoft.com/office/drawing/2014/main" id="{0BEF50FD-17EE-4C23-9DCE-5F3D227F5814}"/>
              </a:ext>
            </a:extLst>
          </p:cNvPr>
          <p:cNvPicPr>
            <a:picLocks noChangeAspect="1"/>
          </p:cNvPicPr>
          <p:nvPr/>
        </p:nvPicPr>
        <p:blipFill>
          <a:blip r:embed="rId3"/>
          <a:stretch>
            <a:fillRect/>
          </a:stretch>
        </p:blipFill>
        <p:spPr>
          <a:xfrm>
            <a:off x="3691242" y="3925870"/>
            <a:ext cx="5187287" cy="2885428"/>
          </a:xfrm>
          <a:prstGeom prst="rect">
            <a:avLst/>
          </a:prstGeom>
        </p:spPr>
      </p:pic>
      <p:sp>
        <p:nvSpPr>
          <p:cNvPr id="8" name="Rectangle 7">
            <a:extLst>
              <a:ext uri="{FF2B5EF4-FFF2-40B4-BE49-F238E27FC236}">
                <a16:creationId xmlns="" xmlns:a16="http://schemas.microsoft.com/office/drawing/2014/main" id="{DE981B4D-C132-495B-94F4-BDEF80832505}"/>
              </a:ext>
            </a:extLst>
          </p:cNvPr>
          <p:cNvSpPr/>
          <p:nvPr/>
        </p:nvSpPr>
        <p:spPr>
          <a:xfrm>
            <a:off x="19852" y="5168529"/>
            <a:ext cx="3671390" cy="400110"/>
          </a:xfrm>
          <a:prstGeom prst="rect">
            <a:avLst/>
          </a:prstGeom>
        </p:spPr>
        <p:txBody>
          <a:bodyPr wrap="none">
            <a:spAutoFit/>
          </a:bodyPr>
          <a:lstStyle/>
          <a:p>
            <a:r>
              <a:rPr lang="en-US" i="1" dirty="0">
                <a:solidFill>
                  <a:schemeClr val="accent6"/>
                </a:solidFill>
              </a:rPr>
              <a:t>Typical Landfarming Operation</a:t>
            </a:r>
          </a:p>
        </p:txBody>
      </p:sp>
      <p:sp>
        <p:nvSpPr>
          <p:cNvPr id="9" name="Rectangle 8">
            <a:extLst>
              <a:ext uri="{FF2B5EF4-FFF2-40B4-BE49-F238E27FC236}">
                <a16:creationId xmlns="" xmlns:a16="http://schemas.microsoft.com/office/drawing/2014/main" id="{5F254067-1014-481D-A079-13ECDE0650FA}"/>
              </a:ext>
            </a:extLst>
          </p:cNvPr>
          <p:cNvSpPr/>
          <p:nvPr/>
        </p:nvSpPr>
        <p:spPr>
          <a:xfrm>
            <a:off x="53495" y="5879097"/>
            <a:ext cx="3180548" cy="523220"/>
          </a:xfrm>
          <a:prstGeom prst="rect">
            <a:avLst/>
          </a:prstGeom>
        </p:spPr>
        <p:txBody>
          <a:bodyPr wrap="square">
            <a:spAutoFit/>
          </a:bodyPr>
          <a:lstStyle/>
          <a:p>
            <a:pPr algn="ctr"/>
            <a:r>
              <a:rPr lang="en-US" sz="1400" dirty="0"/>
              <a:t>https://www.enviro.wiki/index.php?title=Landfarming</a:t>
            </a:r>
          </a:p>
        </p:txBody>
      </p:sp>
    </p:spTree>
    <p:extLst>
      <p:ext uri="{BB962C8B-B14F-4D97-AF65-F5344CB8AC3E}">
        <p14:creationId xmlns:p14="http://schemas.microsoft.com/office/powerpoint/2010/main" val="3147196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833532"/>
          </a:xfrm>
        </p:spPr>
        <p:txBody>
          <a:bodyPr/>
          <a:lstStyle/>
          <a:p>
            <a:r>
              <a:rPr lang="en-US" sz="3600" dirty="0"/>
              <a:t>Landfarming</a:t>
            </a:r>
            <a:endParaRPr lang="en-IN" sz="3600" i="1" dirty="0">
              <a:solidFill>
                <a:schemeClr val="accent1">
                  <a:lumMod val="50000"/>
                </a:schemeClr>
              </a:solidFill>
            </a:endParaRP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400" y="894241"/>
            <a:ext cx="8839200" cy="3160208"/>
          </a:xfrm>
        </p:spPr>
        <p:txBody>
          <a:bodyPr>
            <a:noAutofit/>
          </a:bodyPr>
          <a:lstStyle/>
          <a:p>
            <a:pPr algn="just"/>
            <a:r>
              <a:rPr lang="en-US" sz="1800" dirty="0"/>
              <a:t>The material to be treated is incorporated into surface soil. </a:t>
            </a:r>
          </a:p>
          <a:p>
            <a:pPr algn="just"/>
            <a:r>
              <a:rPr lang="en-US" sz="1800" dirty="0"/>
              <a:t>Naturally occurring microbes in the soil and waste material transform the organic contaminants to carbon dioxide, water and biomass.</a:t>
            </a:r>
          </a:p>
          <a:p>
            <a:pPr algn="just"/>
            <a:r>
              <a:rPr lang="en-US" sz="1800" dirty="0"/>
              <a:t>Factors that should be considered:</a:t>
            </a:r>
          </a:p>
          <a:p>
            <a:pPr marL="457200" indent="-457200" algn="just">
              <a:buAutoNum type="arabicParenBoth"/>
            </a:pPr>
            <a:r>
              <a:rPr lang="en-US" sz="1800" dirty="0"/>
              <a:t>Composition of the waste</a:t>
            </a:r>
          </a:p>
          <a:p>
            <a:pPr marL="457200" indent="-457200" algn="just">
              <a:buAutoNum type="arabicParenBoth"/>
            </a:pPr>
            <a:r>
              <a:rPr lang="en-US" sz="1800" dirty="0"/>
              <a:t>Compatibility of wastes and soil micro-flora</a:t>
            </a:r>
          </a:p>
          <a:p>
            <a:pPr marL="457200" indent="-457200" algn="just">
              <a:buAutoNum type="arabicParenBoth"/>
            </a:pPr>
            <a:r>
              <a:rPr lang="en-US" sz="1800" dirty="0"/>
              <a:t>Environmental requirements including oxygen, temperature, pH and inorganic nutrients</a:t>
            </a:r>
          </a:p>
          <a:p>
            <a:pPr marL="457200" indent="-457200" algn="just">
              <a:buAutoNum type="arabicParenBoth"/>
            </a:pPr>
            <a:r>
              <a:rPr lang="en-US" sz="1800" dirty="0"/>
              <a:t>Moisture content of the solid waste mixture </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37</a:t>
            </a:fld>
            <a:endParaRPr lang="en-US" altLang="en-US" dirty="0"/>
          </a:p>
        </p:txBody>
      </p:sp>
      <p:sp>
        <p:nvSpPr>
          <p:cNvPr id="8" name="Rectangle 7">
            <a:extLst>
              <a:ext uri="{FF2B5EF4-FFF2-40B4-BE49-F238E27FC236}">
                <a16:creationId xmlns="" xmlns:a16="http://schemas.microsoft.com/office/drawing/2014/main" id="{DE981B4D-C132-495B-94F4-BDEF80832505}"/>
              </a:ext>
            </a:extLst>
          </p:cNvPr>
          <p:cNvSpPr/>
          <p:nvPr/>
        </p:nvSpPr>
        <p:spPr>
          <a:xfrm>
            <a:off x="2865987" y="3876188"/>
            <a:ext cx="3412024" cy="369332"/>
          </a:xfrm>
          <a:prstGeom prst="rect">
            <a:avLst/>
          </a:prstGeom>
        </p:spPr>
        <p:txBody>
          <a:bodyPr wrap="none">
            <a:spAutoFit/>
          </a:bodyPr>
          <a:lstStyle/>
          <a:p>
            <a:r>
              <a:rPr lang="en-US" sz="1800" i="1" dirty="0">
                <a:solidFill>
                  <a:schemeClr val="accent6"/>
                </a:solidFill>
              </a:rPr>
              <a:t>Typical Landfarming Equipment</a:t>
            </a:r>
          </a:p>
        </p:txBody>
      </p:sp>
      <p:pic>
        <p:nvPicPr>
          <p:cNvPr id="3" name="Picture 2">
            <a:extLst>
              <a:ext uri="{FF2B5EF4-FFF2-40B4-BE49-F238E27FC236}">
                <a16:creationId xmlns="" xmlns:a16="http://schemas.microsoft.com/office/drawing/2014/main" id="{5FD5C450-C50D-437E-9D9B-BCD16CA6D6B4}"/>
              </a:ext>
            </a:extLst>
          </p:cNvPr>
          <p:cNvPicPr>
            <a:picLocks noChangeAspect="1"/>
          </p:cNvPicPr>
          <p:nvPr/>
        </p:nvPicPr>
        <p:blipFill>
          <a:blip r:embed="rId3"/>
          <a:stretch>
            <a:fillRect/>
          </a:stretch>
        </p:blipFill>
        <p:spPr>
          <a:xfrm>
            <a:off x="1265902" y="4245520"/>
            <a:ext cx="6612194" cy="2173759"/>
          </a:xfrm>
          <a:prstGeom prst="rect">
            <a:avLst/>
          </a:prstGeom>
        </p:spPr>
      </p:pic>
      <p:sp>
        <p:nvSpPr>
          <p:cNvPr id="2" name="Rectangle 1">
            <a:extLst>
              <a:ext uri="{FF2B5EF4-FFF2-40B4-BE49-F238E27FC236}">
                <a16:creationId xmlns="" xmlns:a16="http://schemas.microsoft.com/office/drawing/2014/main" id="{8AB5C535-D385-4B63-8886-F15ABE176E07}"/>
              </a:ext>
            </a:extLst>
          </p:cNvPr>
          <p:cNvSpPr/>
          <p:nvPr/>
        </p:nvSpPr>
        <p:spPr>
          <a:xfrm>
            <a:off x="2352366" y="6479988"/>
            <a:ext cx="4439265" cy="307777"/>
          </a:xfrm>
          <a:prstGeom prst="rect">
            <a:avLst/>
          </a:prstGeom>
        </p:spPr>
        <p:txBody>
          <a:bodyPr wrap="square">
            <a:spAutoFit/>
          </a:bodyPr>
          <a:lstStyle/>
          <a:p>
            <a:pPr algn="ctr"/>
            <a:r>
              <a:rPr lang="en-US" sz="1400" dirty="0"/>
              <a:t>https://www.enviro.wiki/index.php?title=Landfarming</a:t>
            </a:r>
          </a:p>
        </p:txBody>
      </p:sp>
    </p:spTree>
    <p:extLst>
      <p:ext uri="{BB962C8B-B14F-4D97-AF65-F5344CB8AC3E}">
        <p14:creationId xmlns:p14="http://schemas.microsoft.com/office/powerpoint/2010/main" val="4146953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914400"/>
          </a:xfrm>
        </p:spPr>
        <p:txBody>
          <a:bodyPr/>
          <a:lstStyle/>
          <a:p>
            <a:r>
              <a:rPr lang="en-US" sz="3600" dirty="0"/>
              <a:t>Deep-Well Injection</a:t>
            </a:r>
            <a:endParaRPr lang="en-IN" sz="3600" i="1" dirty="0">
              <a:solidFill>
                <a:schemeClr val="accent1">
                  <a:lumMod val="50000"/>
                </a:schemeClr>
              </a:solidFill>
            </a:endParaRP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400" y="965561"/>
            <a:ext cx="8839200" cy="1939872"/>
          </a:xfrm>
        </p:spPr>
        <p:txBody>
          <a:bodyPr>
            <a:noAutofit/>
          </a:bodyPr>
          <a:lstStyle/>
          <a:p>
            <a:pPr algn="just"/>
            <a:r>
              <a:rPr lang="en-US" sz="2000" dirty="0"/>
              <a:t>Injecting wastes deep in the ground into permeable rock formations.</a:t>
            </a:r>
          </a:p>
          <a:p>
            <a:pPr algn="just"/>
            <a:r>
              <a:rPr lang="en-US" sz="2000" dirty="0"/>
              <a:t>Typically used for liquid wastes and hazardous wastes that are difficult to treat and disposed by conventional methods. </a:t>
            </a:r>
          </a:p>
          <a:p>
            <a:pPr algn="just"/>
            <a:r>
              <a:rPr lang="en-US" sz="2000" dirty="0"/>
              <a:t>Chemical, petrochemical and pharmaceutical wastes are most commonly disposed wit this method.</a:t>
            </a:r>
          </a:p>
          <a:p>
            <a:pPr algn="just"/>
            <a:endParaRPr lang="en-US" sz="2000" dirty="0"/>
          </a:p>
          <a:p>
            <a:pPr algn="just"/>
            <a:endParaRPr lang="en-US" sz="20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38</a:t>
            </a:fld>
            <a:endParaRPr lang="en-US" altLang="en-US" dirty="0"/>
          </a:p>
        </p:txBody>
      </p:sp>
      <p:pic>
        <p:nvPicPr>
          <p:cNvPr id="2" name="Picture 1">
            <a:extLst>
              <a:ext uri="{FF2B5EF4-FFF2-40B4-BE49-F238E27FC236}">
                <a16:creationId xmlns="" xmlns:a16="http://schemas.microsoft.com/office/drawing/2014/main" id="{6A56FABE-B895-436E-95C6-6E1DE8E63E60}"/>
              </a:ext>
            </a:extLst>
          </p:cNvPr>
          <p:cNvPicPr>
            <a:picLocks noChangeAspect="1"/>
          </p:cNvPicPr>
          <p:nvPr/>
        </p:nvPicPr>
        <p:blipFill>
          <a:blip r:embed="rId3"/>
          <a:stretch>
            <a:fillRect/>
          </a:stretch>
        </p:blipFill>
        <p:spPr>
          <a:xfrm>
            <a:off x="1367083" y="2785986"/>
            <a:ext cx="6409834" cy="3705685"/>
          </a:xfrm>
          <a:prstGeom prst="rect">
            <a:avLst/>
          </a:prstGeom>
        </p:spPr>
      </p:pic>
      <p:sp>
        <p:nvSpPr>
          <p:cNvPr id="3" name="Rectangle 2">
            <a:extLst>
              <a:ext uri="{FF2B5EF4-FFF2-40B4-BE49-F238E27FC236}">
                <a16:creationId xmlns="" xmlns:a16="http://schemas.microsoft.com/office/drawing/2014/main" id="{B6348261-3818-407E-9D21-9EC3CBE33479}"/>
              </a:ext>
            </a:extLst>
          </p:cNvPr>
          <p:cNvSpPr/>
          <p:nvPr/>
        </p:nvSpPr>
        <p:spPr>
          <a:xfrm>
            <a:off x="2536722" y="6542831"/>
            <a:ext cx="4070555" cy="315169"/>
          </a:xfrm>
          <a:prstGeom prst="rect">
            <a:avLst/>
          </a:prstGeom>
        </p:spPr>
        <p:txBody>
          <a:bodyPr wrap="square">
            <a:spAutoFit/>
          </a:bodyPr>
          <a:lstStyle/>
          <a:p>
            <a:pPr algn="ctr"/>
            <a:r>
              <a:rPr lang="en-US" sz="1400" dirty="0"/>
              <a:t>http://web.deu.edu.tr/atiksu/ana58/deepwell.html</a:t>
            </a:r>
          </a:p>
        </p:txBody>
      </p:sp>
    </p:spTree>
    <p:extLst>
      <p:ext uri="{BB962C8B-B14F-4D97-AF65-F5344CB8AC3E}">
        <p14:creationId xmlns:p14="http://schemas.microsoft.com/office/powerpoint/2010/main" val="2856805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Combustion</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4</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9" y="976832"/>
            <a:ext cx="8610822" cy="5632311"/>
          </a:xfrm>
          <a:prstGeom prst="rect">
            <a:avLst/>
          </a:prstGeom>
        </p:spPr>
        <p:txBody>
          <a:bodyPr wrap="square">
            <a:spAutoFit/>
          </a:bodyPr>
          <a:lstStyle/>
          <a:p>
            <a:pPr marL="342900" indent="-342900" algn="just">
              <a:buFont typeface="Wingdings" panose="05000000000000000000" pitchFamily="2" charset="2"/>
              <a:buChar char="Ø"/>
            </a:pPr>
            <a:r>
              <a:rPr lang="en-IN" dirty="0">
                <a:latin typeface="+mn-lt"/>
              </a:rPr>
              <a:t>As the principal elements of MSW are C, H, O, N, S; under ideal conditions, when combusted, the gaseous end-products are CO</a:t>
            </a:r>
            <a:r>
              <a:rPr lang="en-IN" baseline="-25000" dirty="0">
                <a:latin typeface="+mn-lt"/>
              </a:rPr>
              <a:t>2</a:t>
            </a:r>
            <a:r>
              <a:rPr lang="en-IN" dirty="0">
                <a:latin typeface="+mn-lt"/>
              </a:rPr>
              <a:t>, H</a:t>
            </a:r>
            <a:r>
              <a:rPr lang="en-IN" baseline="-25000" dirty="0">
                <a:latin typeface="+mn-lt"/>
              </a:rPr>
              <a:t>2</a:t>
            </a:r>
            <a:r>
              <a:rPr lang="en-IN" dirty="0">
                <a:latin typeface="+mn-lt"/>
              </a:rPr>
              <a:t>O, N</a:t>
            </a:r>
            <a:r>
              <a:rPr lang="en-IN" baseline="-25000" dirty="0">
                <a:latin typeface="+mn-lt"/>
              </a:rPr>
              <a:t>2</a:t>
            </a:r>
            <a:r>
              <a:rPr lang="en-IN" dirty="0">
                <a:latin typeface="+mn-lt"/>
              </a:rPr>
              <a:t>, and SO</a:t>
            </a:r>
            <a:r>
              <a:rPr lang="en-IN" baseline="-25000" dirty="0">
                <a:latin typeface="+mn-lt"/>
              </a:rPr>
              <a:t>2</a:t>
            </a:r>
            <a:r>
              <a:rPr lang="en-IN" dirty="0">
                <a:latin typeface="+mn-lt"/>
              </a:rPr>
              <a:t>.</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dirty="0">
                <a:latin typeface="+mn-lt"/>
              </a:rPr>
              <a:t>In practice, other gaseous compounds are formed depending on operating conditions, under which combustion process is occurring. </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u="sng" dirty="0">
                <a:latin typeface="+mn-lt"/>
              </a:rPr>
              <a:t>Combustion calculations are based on the following fundamental laws</a:t>
            </a:r>
            <a:r>
              <a:rPr lang="en-IN" dirty="0">
                <a:latin typeface="+mn-lt"/>
              </a:rPr>
              <a:t>:</a:t>
            </a:r>
          </a:p>
          <a:p>
            <a:pPr marL="457200" indent="-457200" algn="just">
              <a:buFont typeface="+mj-lt"/>
              <a:buAutoNum type="arabicPeriod"/>
            </a:pPr>
            <a:endParaRPr lang="en-IN" dirty="0">
              <a:latin typeface="+mn-lt"/>
            </a:endParaRPr>
          </a:p>
          <a:p>
            <a:pPr marL="457200" indent="-457200" algn="just">
              <a:buFont typeface="+mj-lt"/>
              <a:buAutoNum type="arabicPeriod"/>
            </a:pPr>
            <a:r>
              <a:rPr lang="en-IN" i="1" dirty="0">
                <a:latin typeface="+mn-lt"/>
              </a:rPr>
              <a:t>Conservation of mass</a:t>
            </a:r>
          </a:p>
          <a:p>
            <a:pPr marL="457200" indent="-457200" algn="just">
              <a:buFont typeface="+mj-lt"/>
              <a:buAutoNum type="arabicPeriod"/>
            </a:pPr>
            <a:endParaRPr lang="en-IN" i="1" dirty="0">
              <a:latin typeface="+mn-lt"/>
            </a:endParaRPr>
          </a:p>
          <a:p>
            <a:pPr marL="457200" indent="-457200" algn="just">
              <a:buFont typeface="+mj-lt"/>
              <a:buAutoNum type="arabicPeriod"/>
            </a:pPr>
            <a:r>
              <a:rPr lang="en-IN" i="1" dirty="0">
                <a:latin typeface="+mn-lt"/>
              </a:rPr>
              <a:t>Conservation of energy</a:t>
            </a:r>
          </a:p>
          <a:p>
            <a:pPr marL="457200" indent="-457200" algn="just">
              <a:buFont typeface="+mj-lt"/>
              <a:buAutoNum type="arabicPeriod"/>
            </a:pPr>
            <a:endParaRPr lang="en-IN" i="1" dirty="0">
              <a:latin typeface="+mn-lt"/>
            </a:endParaRPr>
          </a:p>
          <a:p>
            <a:pPr marL="457200" indent="-457200" algn="just">
              <a:buFont typeface="+mj-lt"/>
              <a:buAutoNum type="arabicPeriod"/>
            </a:pPr>
            <a:r>
              <a:rPr lang="en-IN" i="1" dirty="0">
                <a:latin typeface="+mn-lt"/>
              </a:rPr>
              <a:t>Gas law: volume of gas is directly proportional to its absolute temperature and inversely proportional to its absolute pressure</a:t>
            </a:r>
          </a:p>
          <a:p>
            <a:pPr marL="457200" indent="-457200" algn="just">
              <a:buFont typeface="+mj-lt"/>
              <a:buAutoNum type="arabicPeriod"/>
            </a:pPr>
            <a:endParaRPr lang="en-IN" i="1" dirty="0">
              <a:latin typeface="+mn-lt"/>
            </a:endParaRPr>
          </a:p>
          <a:p>
            <a:pPr marL="457200" indent="-457200" algn="just">
              <a:buFont typeface="+mj-lt"/>
              <a:buAutoNum type="arabicPeriod"/>
            </a:pPr>
            <a:r>
              <a:rPr lang="en-IN" i="1" dirty="0">
                <a:latin typeface="+mn-lt"/>
              </a:rPr>
              <a:t>Law of combining masses: all substances combine in accordance with a definite, simple relationship to relative masses  </a:t>
            </a:r>
            <a:endParaRPr lang="en-IN" sz="1700" i="1" dirty="0">
              <a:latin typeface="+mn-lt"/>
            </a:endParaRPr>
          </a:p>
        </p:txBody>
      </p:sp>
    </p:spTree>
    <p:extLst>
      <p:ext uri="{BB962C8B-B14F-4D97-AF65-F5344CB8AC3E}">
        <p14:creationId xmlns:p14="http://schemas.microsoft.com/office/powerpoint/2010/main" val="183381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Air Requirements for Combustion</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5</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9" y="976832"/>
            <a:ext cx="8610822" cy="1538883"/>
          </a:xfrm>
          <a:prstGeom prst="rect">
            <a:avLst/>
          </a:prstGeom>
        </p:spPr>
        <p:txBody>
          <a:bodyPr wrap="square">
            <a:spAutoFit/>
          </a:bodyPr>
          <a:lstStyle/>
          <a:p>
            <a:pPr marL="342900" indent="-342900" algn="just">
              <a:buFont typeface="Wingdings" panose="05000000000000000000" pitchFamily="2" charset="2"/>
              <a:buChar char="Ø"/>
            </a:pPr>
            <a:r>
              <a:rPr lang="en-IN" sz="1800" dirty="0">
                <a:latin typeface="+mn-lt"/>
              </a:rPr>
              <a:t>To determine the amount of oxygen required for the complete combustion of MSW, it is necessary to compute the oxygen requirements for the oxidation of C, H, and S contained in the waste.</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dirty="0">
                <a:latin typeface="+mn-lt"/>
              </a:rPr>
              <a:t>The basic reactions are:</a:t>
            </a: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4746AD8B-D634-4B4E-8EA5-6C3C023412BE}"/>
                  </a:ext>
                </a:extLst>
              </p:cNvPr>
              <p:cNvSpPr txBox="1"/>
              <p:nvPr/>
            </p:nvSpPr>
            <p:spPr>
              <a:xfrm>
                <a:off x="457198" y="2590943"/>
                <a:ext cx="2238070" cy="369332"/>
              </a:xfrm>
              <a:prstGeom prst="rect">
                <a:avLst/>
              </a:prstGeom>
              <a:noFill/>
              <a:ln>
                <a:noFill/>
              </a:ln>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a:rPr>
                          </m:ctrlPr>
                        </m:sSubPr>
                        <m:e>
                          <m:r>
                            <a:rPr lang="en-US" sz="2400" b="0" i="0" smtClean="0">
                              <a:latin typeface="Cambria Math" panose="02040503050406030204" pitchFamily="18" charset="0"/>
                            </a:rPr>
                            <m:t>  </m:t>
                          </m:r>
                          <m:r>
                            <m:rPr>
                              <m:sty m:val="p"/>
                            </m:rPr>
                            <a:rPr lang="en-US" sz="2400" b="0" i="0" smtClean="0">
                              <a:latin typeface="Cambria Math" panose="02040503050406030204" pitchFamily="18" charset="0"/>
                            </a:rPr>
                            <m:t>C</m:t>
                          </m:r>
                          <m:r>
                            <a:rPr lang="en-US" sz="2400" b="0" i="0" smtClean="0">
                              <a:latin typeface="Cambria Math" panose="02040503050406030204" pitchFamily="18" charset="0"/>
                            </a:rPr>
                            <m:t> + </m:t>
                          </m:r>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  </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C</m:t>
                      </m:r>
                      <m:sSub>
                        <m:sSubPr>
                          <m:ctrlPr>
                            <a:rPr lang="en-US" sz="2400" b="0" i="1" smtClean="0">
                              <a:latin typeface="Cambria Math"/>
                            </a:rPr>
                          </m:ctrlPr>
                        </m:sSub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oMath>
                  </m:oMathPara>
                </a14:m>
                <a:endParaRPr lang="en-US" sz="2400" b="0" dirty="0"/>
              </a:p>
            </p:txBody>
          </p:sp>
        </mc:Choice>
        <mc:Fallback xmlns="">
          <p:sp>
            <p:nvSpPr>
              <p:cNvPr id="6" name="TextBox 5">
                <a:extLst>
                  <a:ext uri="{FF2B5EF4-FFF2-40B4-BE49-F238E27FC236}">
                    <a16:creationId xmlns:a16="http://schemas.microsoft.com/office/drawing/2014/main" id="{4746AD8B-D634-4B4E-8EA5-6C3C023412BE}"/>
                  </a:ext>
                </a:extLst>
              </p:cNvPr>
              <p:cNvSpPr txBox="1">
                <a:spLocks noRot="1" noChangeAspect="1" noMove="1" noResize="1" noEditPoints="1" noAdjustHandles="1" noChangeArrowheads="1" noChangeShapeType="1" noTextEdit="1"/>
              </p:cNvSpPr>
              <p:nvPr/>
            </p:nvSpPr>
            <p:spPr>
              <a:xfrm>
                <a:off x="457198" y="2590943"/>
                <a:ext cx="2238070" cy="369332"/>
              </a:xfrm>
              <a:prstGeom prst="rect">
                <a:avLst/>
              </a:prstGeom>
              <a:blipFill>
                <a:blip r:embed="rId3"/>
                <a:stretch>
                  <a:fillRect l="-1090" b="-1639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 xmlns:a16="http://schemas.microsoft.com/office/drawing/2014/main" id="{F38400B0-1057-4B22-A4F3-733C5AF27978}"/>
                  </a:ext>
                </a:extLst>
              </p:cNvPr>
              <p:cNvSpPr/>
              <p:nvPr/>
            </p:nvSpPr>
            <p:spPr>
              <a:xfrm>
                <a:off x="401424" y="3024750"/>
                <a:ext cx="2349618" cy="369332"/>
              </a:xfrm>
              <a:prstGeom prst="rect">
                <a:avLst/>
              </a:prstGeom>
            </p:spPr>
            <p:txBody>
              <a:bodyPr wrap="none">
                <a:spAutoFit/>
              </a:bodyPr>
              <a:lstStyle/>
              <a:p>
                <a14:m>
                  <m:oMath xmlns:m="http://schemas.openxmlformats.org/officeDocument/2006/math">
                    <m:d>
                      <m:dPr>
                        <m:ctrlPr>
                          <a:rPr lang="en-US" sz="1800" i="1" smtClean="0">
                            <a:latin typeface="Cambria Math"/>
                          </a:rPr>
                        </m:ctrlPr>
                      </m:dPr>
                      <m:e>
                        <m:r>
                          <a:rPr lang="en-US" sz="1800" i="1">
                            <a:latin typeface="Cambria Math" panose="02040503050406030204" pitchFamily="18" charset="0"/>
                          </a:rPr>
                          <m:t>12</m:t>
                        </m:r>
                      </m:e>
                    </m:d>
                    <m:r>
                      <a:rPr lang="en-US" sz="1800" b="0" i="1" smtClean="0">
                        <a:latin typeface="Cambria Math" panose="02040503050406030204" pitchFamily="18" charset="0"/>
                      </a:rPr>
                      <m:t>      </m:t>
                    </m:r>
                    <m:d>
                      <m:dPr>
                        <m:ctrlPr>
                          <a:rPr lang="en-US" sz="1800" i="1">
                            <a:latin typeface="Cambria Math"/>
                          </a:rPr>
                        </m:ctrlPr>
                      </m:dPr>
                      <m:e>
                        <m:r>
                          <a:rPr lang="en-US" sz="1800" b="0" i="1" smtClean="0">
                            <a:latin typeface="Cambria Math" panose="02040503050406030204" pitchFamily="18" charset="0"/>
                          </a:rPr>
                          <m:t>3</m:t>
                        </m:r>
                        <m:r>
                          <a:rPr lang="en-US" sz="1800" i="1">
                            <a:latin typeface="Cambria Math" panose="02040503050406030204" pitchFamily="18" charset="0"/>
                          </a:rPr>
                          <m:t>2</m:t>
                        </m:r>
                      </m:e>
                    </m:d>
                  </m:oMath>
                </a14:m>
                <a:r>
                  <a:rPr lang="en-US" sz="1800" dirty="0"/>
                  <a:t>        </a:t>
                </a:r>
                <a14:m>
                  <m:oMath xmlns:m="http://schemas.openxmlformats.org/officeDocument/2006/math">
                    <m:d>
                      <m:dPr>
                        <m:ctrlPr>
                          <a:rPr lang="en-US" sz="1800" i="1">
                            <a:latin typeface="Cambria Math"/>
                          </a:rPr>
                        </m:ctrlPr>
                      </m:dPr>
                      <m:e>
                        <m:r>
                          <a:rPr lang="en-US" sz="1800" b="0" i="1" smtClean="0">
                            <a:latin typeface="Cambria Math" panose="02040503050406030204" pitchFamily="18" charset="0"/>
                          </a:rPr>
                          <m:t>44</m:t>
                        </m:r>
                      </m:e>
                    </m:d>
                  </m:oMath>
                </a14:m>
                <a:endParaRPr lang="en-US" sz="1800" dirty="0"/>
              </a:p>
            </p:txBody>
          </p:sp>
        </mc:Choice>
        <mc:Fallback xmlns="">
          <p:sp>
            <p:nvSpPr>
              <p:cNvPr id="2" name="Rectangle 1">
                <a:extLst>
                  <a:ext uri="{FF2B5EF4-FFF2-40B4-BE49-F238E27FC236}">
                    <a16:creationId xmlns:a16="http://schemas.microsoft.com/office/drawing/2014/main" id="{F38400B0-1057-4B22-A4F3-733C5AF27978}"/>
                  </a:ext>
                </a:extLst>
              </p:cNvPr>
              <p:cNvSpPr>
                <a:spLocks noRot="1" noChangeAspect="1" noMove="1" noResize="1" noEditPoints="1" noAdjustHandles="1" noChangeArrowheads="1" noChangeShapeType="1" noTextEdit="1"/>
              </p:cNvSpPr>
              <p:nvPr/>
            </p:nvSpPr>
            <p:spPr>
              <a:xfrm>
                <a:off x="401424" y="3024750"/>
                <a:ext cx="234961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FA2FA83-D876-4882-B0BA-099BB28A4464}"/>
                  </a:ext>
                </a:extLst>
              </p:cNvPr>
              <p:cNvSpPr txBox="1"/>
              <p:nvPr/>
            </p:nvSpPr>
            <p:spPr>
              <a:xfrm>
                <a:off x="3154774" y="2590943"/>
                <a:ext cx="2834447" cy="369332"/>
              </a:xfrm>
              <a:prstGeom prst="rect">
                <a:avLst/>
              </a:prstGeom>
              <a:noFill/>
              <a:ln>
                <a:noFill/>
              </a:ln>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a:rPr>
                          </m:ctrlPr>
                        </m:sSubPr>
                        <m:e>
                          <m:r>
                            <a:rPr lang="en-US" sz="2400" b="0" i="0" smtClean="0">
                              <a:latin typeface="Cambria Math" panose="02040503050406030204" pitchFamily="18" charset="0"/>
                            </a:rPr>
                            <m:t>  2</m:t>
                          </m:r>
                          <m:sSub>
                            <m:sSubPr>
                              <m:ctrlPr>
                                <a:rPr lang="en-US" sz="2400" b="0" i="1" smtClean="0">
                                  <a:latin typeface="Cambria Math"/>
                                </a:rPr>
                              </m:ctrlPr>
                            </m:sSubPr>
                            <m:e>
                              <m:r>
                                <m:rPr>
                                  <m:sty m:val="p"/>
                                </m:rPr>
                                <a:rPr lang="en-US" sz="2400" b="0" i="0" smtClean="0">
                                  <a:latin typeface="Cambria Math" panose="02040503050406030204" pitchFamily="18" charset="0"/>
                                </a:rPr>
                                <m:t>H</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 + </m:t>
                          </m:r>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  </m:t>
                      </m:r>
                      <m:r>
                        <a:rPr lang="en-US" sz="2400" b="0" i="0" smtClean="0">
                          <a:latin typeface="Cambria Math" panose="02040503050406030204" pitchFamily="18" charset="0"/>
                          <a:ea typeface="Cambria Math" panose="02040503050406030204" pitchFamily="18" charset="0"/>
                        </a:rPr>
                        <m:t>→2</m:t>
                      </m:r>
                      <m:sSub>
                        <m:sSubPr>
                          <m:ctrlPr>
                            <a:rPr lang="en-US" sz="2400" b="0" i="1" smtClean="0">
                              <a:latin typeface="Cambria Math"/>
                            </a:rPr>
                          </m:ctrlPr>
                        </m:sSubPr>
                        <m:e>
                          <m:r>
                            <m:rPr>
                              <m:sty m:val="p"/>
                            </m:rPr>
                            <a:rPr lang="en-US" sz="2400" b="0" i="0" smtClean="0">
                              <a:latin typeface="Cambria Math" panose="02040503050406030204" pitchFamily="18" charset="0"/>
                            </a:rPr>
                            <m:t>H</m:t>
                          </m:r>
                        </m:e>
                        <m:sub>
                          <m:r>
                            <a:rPr lang="en-US" sz="2400" b="0" i="0" smtClean="0">
                              <a:latin typeface="Cambria Math" panose="02040503050406030204" pitchFamily="18" charset="0"/>
                            </a:rPr>
                            <m:t>2</m:t>
                          </m:r>
                        </m:sub>
                      </m:sSub>
                      <m:r>
                        <m:rPr>
                          <m:sty m:val="p"/>
                        </m:rPr>
                        <a:rPr lang="en-US" sz="2400" b="0" i="0" smtClean="0">
                          <a:latin typeface="Cambria Math" panose="02040503050406030204" pitchFamily="18" charset="0"/>
                        </a:rPr>
                        <m:t>O</m:t>
                      </m:r>
                    </m:oMath>
                  </m:oMathPara>
                </a14:m>
                <a:endParaRPr lang="en-US" sz="2400" b="0" dirty="0"/>
              </a:p>
            </p:txBody>
          </p:sp>
        </mc:Choice>
        <mc:Fallback xmlns="">
          <p:sp>
            <p:nvSpPr>
              <p:cNvPr id="7" name="TextBox 6">
                <a:extLst>
                  <a:ext uri="{FF2B5EF4-FFF2-40B4-BE49-F238E27FC236}">
                    <a16:creationId xmlns:a16="http://schemas.microsoft.com/office/drawing/2014/main" id="{0FA2FA83-D876-4882-B0BA-099BB28A4464}"/>
                  </a:ext>
                </a:extLst>
              </p:cNvPr>
              <p:cNvSpPr txBox="1">
                <a:spLocks noRot="1" noChangeAspect="1" noMove="1" noResize="1" noEditPoints="1" noAdjustHandles="1" noChangeArrowheads="1" noChangeShapeType="1" noTextEdit="1"/>
              </p:cNvSpPr>
              <p:nvPr/>
            </p:nvSpPr>
            <p:spPr>
              <a:xfrm>
                <a:off x="3154774" y="2590943"/>
                <a:ext cx="2834447" cy="369332"/>
              </a:xfrm>
              <a:prstGeom prst="rect">
                <a:avLst/>
              </a:prstGeom>
              <a:blipFill>
                <a:blip r:embed="rId5"/>
                <a:stretch>
                  <a:fillRect b="-1639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FA933836-D0EC-4632-B46C-18F51EFEC331}"/>
                  </a:ext>
                </a:extLst>
              </p:cNvPr>
              <p:cNvSpPr/>
              <p:nvPr/>
            </p:nvSpPr>
            <p:spPr>
              <a:xfrm>
                <a:off x="3307420" y="3024750"/>
                <a:ext cx="2529154" cy="369332"/>
              </a:xfrm>
              <a:prstGeom prst="rect">
                <a:avLst/>
              </a:prstGeom>
            </p:spPr>
            <p:txBody>
              <a:bodyPr wrap="none">
                <a:spAutoFit/>
              </a:bodyPr>
              <a:lstStyle/>
              <a:p>
                <a14:m>
                  <m:oMath xmlns:m="http://schemas.openxmlformats.org/officeDocument/2006/math">
                    <m:d>
                      <m:dPr>
                        <m:ctrlPr>
                          <a:rPr lang="en-US" sz="1800" i="1" smtClean="0">
                            <a:latin typeface="Cambria Math"/>
                          </a:rPr>
                        </m:ctrlPr>
                      </m:dPr>
                      <m:e>
                        <m:r>
                          <a:rPr lang="en-US" sz="1800" b="0" i="1" smtClean="0">
                            <a:latin typeface="Cambria Math" panose="02040503050406030204" pitchFamily="18" charset="0"/>
                          </a:rPr>
                          <m:t>4</m:t>
                        </m:r>
                      </m:e>
                    </m:d>
                    <m:r>
                      <a:rPr lang="en-US" sz="1800" b="0" i="1" smtClean="0">
                        <a:latin typeface="Cambria Math" panose="02040503050406030204" pitchFamily="18" charset="0"/>
                      </a:rPr>
                      <m:t>            </m:t>
                    </m:r>
                    <m:d>
                      <m:dPr>
                        <m:ctrlPr>
                          <a:rPr lang="en-US" sz="1800" i="1">
                            <a:latin typeface="Cambria Math"/>
                          </a:rPr>
                        </m:ctrlPr>
                      </m:dPr>
                      <m:e>
                        <m:r>
                          <a:rPr lang="en-US" sz="1800" b="0" i="1" smtClean="0">
                            <a:latin typeface="Cambria Math" panose="02040503050406030204" pitchFamily="18" charset="0"/>
                          </a:rPr>
                          <m:t>3</m:t>
                        </m:r>
                        <m:r>
                          <a:rPr lang="en-US" sz="1800" i="1">
                            <a:latin typeface="Cambria Math" panose="02040503050406030204" pitchFamily="18" charset="0"/>
                          </a:rPr>
                          <m:t>2</m:t>
                        </m:r>
                      </m:e>
                    </m:d>
                  </m:oMath>
                </a14:m>
                <a:r>
                  <a:rPr lang="en-US" sz="1800" dirty="0"/>
                  <a:t>        </a:t>
                </a:r>
                <a14:m>
                  <m:oMath xmlns:m="http://schemas.openxmlformats.org/officeDocument/2006/math">
                    <m:d>
                      <m:dPr>
                        <m:ctrlPr>
                          <a:rPr lang="en-US" sz="1800" i="1">
                            <a:latin typeface="Cambria Math"/>
                          </a:rPr>
                        </m:ctrlPr>
                      </m:dPr>
                      <m:e>
                        <m:r>
                          <a:rPr lang="en-US" sz="1800" b="0" i="1" smtClean="0">
                            <a:latin typeface="Cambria Math" panose="02040503050406030204" pitchFamily="18" charset="0"/>
                          </a:rPr>
                          <m:t>36</m:t>
                        </m:r>
                      </m:e>
                    </m:d>
                  </m:oMath>
                </a14:m>
                <a:endParaRPr lang="en-US" sz="1800" dirty="0"/>
              </a:p>
            </p:txBody>
          </p:sp>
        </mc:Choice>
        <mc:Fallback xmlns="">
          <p:sp>
            <p:nvSpPr>
              <p:cNvPr id="8" name="Rectangle 7">
                <a:extLst>
                  <a:ext uri="{FF2B5EF4-FFF2-40B4-BE49-F238E27FC236}">
                    <a16:creationId xmlns:a16="http://schemas.microsoft.com/office/drawing/2014/main" id="{FA933836-D0EC-4632-B46C-18F51EFEC331}"/>
                  </a:ext>
                </a:extLst>
              </p:cNvPr>
              <p:cNvSpPr>
                <a:spLocks noRot="1" noChangeAspect="1" noMove="1" noResize="1" noEditPoints="1" noAdjustHandles="1" noChangeArrowheads="1" noChangeShapeType="1" noTextEdit="1"/>
              </p:cNvSpPr>
              <p:nvPr/>
            </p:nvSpPr>
            <p:spPr>
              <a:xfrm>
                <a:off x="3307420" y="3024750"/>
                <a:ext cx="252915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84493422-2AB2-4C42-B2DA-45F2BE714689}"/>
                  </a:ext>
                </a:extLst>
              </p:cNvPr>
              <p:cNvSpPr txBox="1"/>
              <p:nvPr/>
            </p:nvSpPr>
            <p:spPr>
              <a:xfrm>
                <a:off x="6448727" y="2590943"/>
                <a:ext cx="2834447" cy="369332"/>
              </a:xfrm>
              <a:prstGeom prst="rect">
                <a:avLst/>
              </a:prstGeom>
              <a:noFill/>
              <a:ln>
                <a:noFill/>
              </a:ln>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a:rPr>
                          </m:ctrlPr>
                        </m:sSubPr>
                        <m:e>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m:t>
                          </m:r>
                          <m:r>
                            <a:rPr lang="en-US" sz="2400" b="0" i="0" smtClean="0">
                              <a:latin typeface="Cambria Math" panose="02040503050406030204" pitchFamily="18" charset="0"/>
                            </a:rPr>
                            <m:t> + </m:t>
                          </m:r>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  </m:t>
                      </m:r>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sSub>
                        <m:sSubPr>
                          <m:ctrlPr>
                            <a:rPr lang="en-US" sz="2400" b="0" i="1" smtClean="0">
                              <a:latin typeface="Cambria Math"/>
                            </a:rPr>
                          </m:ctrlPr>
                        </m:sSub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oMath>
                  </m:oMathPara>
                </a14:m>
                <a:endParaRPr lang="en-US" sz="2400" b="0" dirty="0"/>
              </a:p>
            </p:txBody>
          </p:sp>
        </mc:Choice>
        <mc:Fallback xmlns="">
          <p:sp>
            <p:nvSpPr>
              <p:cNvPr id="10" name="TextBox 9">
                <a:extLst>
                  <a:ext uri="{FF2B5EF4-FFF2-40B4-BE49-F238E27FC236}">
                    <a16:creationId xmlns:a16="http://schemas.microsoft.com/office/drawing/2014/main" id="{84493422-2AB2-4C42-B2DA-45F2BE714689}"/>
                  </a:ext>
                </a:extLst>
              </p:cNvPr>
              <p:cNvSpPr txBox="1">
                <a:spLocks noRot="1" noChangeAspect="1" noMove="1" noResize="1" noEditPoints="1" noAdjustHandles="1" noChangeArrowheads="1" noChangeShapeType="1" noTextEdit="1"/>
              </p:cNvSpPr>
              <p:nvPr/>
            </p:nvSpPr>
            <p:spPr>
              <a:xfrm>
                <a:off x="6448727" y="2590943"/>
                <a:ext cx="2834447" cy="369332"/>
              </a:xfrm>
              <a:prstGeom prst="rect">
                <a:avLst/>
              </a:prstGeom>
              <a:blipFill>
                <a:blip r:embed="rId7"/>
                <a:stretch>
                  <a:fillRect b="-1639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 xmlns:a16="http://schemas.microsoft.com/office/drawing/2014/main" id="{7DCEB92F-2285-4B19-A21B-AF719C19A69D}"/>
                  </a:ext>
                </a:extLst>
              </p:cNvPr>
              <p:cNvSpPr/>
              <p:nvPr/>
            </p:nvSpPr>
            <p:spPr>
              <a:xfrm>
                <a:off x="6787321" y="3024750"/>
                <a:ext cx="2234201" cy="369332"/>
              </a:xfrm>
              <a:prstGeom prst="rect">
                <a:avLst/>
              </a:prstGeom>
            </p:spPr>
            <p:txBody>
              <a:bodyPr wrap="none">
                <a:spAutoFit/>
              </a:bodyPr>
              <a:lstStyle/>
              <a:p>
                <a14:m>
                  <m:oMath xmlns:m="http://schemas.openxmlformats.org/officeDocument/2006/math">
                    <m:d>
                      <m:dPr>
                        <m:ctrlPr>
                          <a:rPr lang="en-US" sz="1800" i="1" smtClean="0">
                            <a:latin typeface="Cambria Math"/>
                          </a:rPr>
                        </m:ctrlPr>
                      </m:dPr>
                      <m:e>
                        <m:r>
                          <a:rPr lang="en-US" sz="1800" b="0" i="1" smtClean="0">
                            <a:latin typeface="Cambria Math" panose="02040503050406030204" pitchFamily="18" charset="0"/>
                          </a:rPr>
                          <m:t>32</m:t>
                        </m:r>
                      </m:e>
                    </m:d>
                    <m:r>
                      <a:rPr lang="en-US" sz="1800" b="0" i="1" smtClean="0">
                        <a:latin typeface="Cambria Math" panose="02040503050406030204" pitchFamily="18" charset="0"/>
                      </a:rPr>
                      <m:t>     </m:t>
                    </m:r>
                    <m:d>
                      <m:dPr>
                        <m:ctrlPr>
                          <a:rPr lang="en-US" sz="1800" i="1">
                            <a:latin typeface="Cambria Math"/>
                          </a:rPr>
                        </m:ctrlPr>
                      </m:dPr>
                      <m:e>
                        <m:r>
                          <a:rPr lang="en-US" sz="1800" b="0" i="1" smtClean="0">
                            <a:latin typeface="Cambria Math" panose="02040503050406030204" pitchFamily="18" charset="0"/>
                          </a:rPr>
                          <m:t>3</m:t>
                        </m:r>
                        <m:r>
                          <a:rPr lang="en-US" sz="1800" i="1">
                            <a:latin typeface="Cambria Math" panose="02040503050406030204" pitchFamily="18" charset="0"/>
                          </a:rPr>
                          <m:t>2</m:t>
                        </m:r>
                      </m:e>
                    </m:d>
                  </m:oMath>
                </a14:m>
                <a:r>
                  <a:rPr lang="en-US" sz="1800" dirty="0"/>
                  <a:t>      </a:t>
                </a:r>
                <a14:m>
                  <m:oMath xmlns:m="http://schemas.openxmlformats.org/officeDocument/2006/math">
                    <m:d>
                      <m:dPr>
                        <m:ctrlPr>
                          <a:rPr lang="en-US" sz="1800" i="1">
                            <a:latin typeface="Cambria Math"/>
                          </a:rPr>
                        </m:ctrlPr>
                      </m:dPr>
                      <m:e>
                        <m:r>
                          <a:rPr lang="en-US" sz="1800" b="0" i="1" smtClean="0">
                            <a:latin typeface="Cambria Math" panose="02040503050406030204" pitchFamily="18" charset="0"/>
                          </a:rPr>
                          <m:t>64</m:t>
                        </m:r>
                      </m:e>
                    </m:d>
                  </m:oMath>
                </a14:m>
                <a:endParaRPr lang="en-US" sz="1800" dirty="0"/>
              </a:p>
            </p:txBody>
          </p:sp>
        </mc:Choice>
        <mc:Fallback xmlns="">
          <p:sp>
            <p:nvSpPr>
              <p:cNvPr id="11" name="Rectangle 10">
                <a:extLst>
                  <a:ext uri="{FF2B5EF4-FFF2-40B4-BE49-F238E27FC236}">
                    <a16:creationId xmlns:a16="http://schemas.microsoft.com/office/drawing/2014/main" id="{7DCEB92F-2285-4B19-A21B-AF719C19A69D}"/>
                  </a:ext>
                </a:extLst>
              </p:cNvPr>
              <p:cNvSpPr>
                <a:spLocks noRot="1" noChangeAspect="1" noMove="1" noResize="1" noEditPoints="1" noAdjustHandles="1" noChangeArrowheads="1" noChangeShapeType="1" noTextEdit="1"/>
              </p:cNvSpPr>
              <p:nvPr/>
            </p:nvSpPr>
            <p:spPr>
              <a:xfrm>
                <a:off x="6787321" y="3024750"/>
                <a:ext cx="2234201" cy="369332"/>
              </a:xfrm>
              <a:prstGeom prst="rect">
                <a:avLst/>
              </a:prstGeom>
              <a:blipFill>
                <a:blip r:embed="rId8"/>
                <a:stretch>
                  <a:fillRect/>
                </a:stretch>
              </a:blipFill>
            </p:spPr>
            <p:txBody>
              <a:bodyPr/>
              <a:lstStyle/>
              <a:p>
                <a:r>
                  <a:rPr lang="en-US">
                    <a:noFill/>
                  </a:rPr>
                  <a:t> </a:t>
                </a:r>
              </a:p>
            </p:txBody>
          </p:sp>
        </mc:Fallback>
      </mc:AlternateContent>
      <p:sp>
        <p:nvSpPr>
          <p:cNvPr id="3" name="Rectangle 2">
            <a:extLst>
              <a:ext uri="{FF2B5EF4-FFF2-40B4-BE49-F238E27FC236}">
                <a16:creationId xmlns="" xmlns:a16="http://schemas.microsoft.com/office/drawing/2014/main" id="{65B50D3C-E9CC-45A0-B406-4590325A336D}"/>
              </a:ext>
            </a:extLst>
          </p:cNvPr>
          <p:cNvSpPr/>
          <p:nvPr/>
        </p:nvSpPr>
        <p:spPr>
          <a:xfrm>
            <a:off x="266586" y="3559970"/>
            <a:ext cx="8610822" cy="1200329"/>
          </a:xfrm>
          <a:prstGeom prst="rect">
            <a:avLst/>
          </a:prstGeom>
        </p:spPr>
        <p:txBody>
          <a:bodyPr wrap="square">
            <a:spAutoFit/>
          </a:bodyPr>
          <a:lstStyle/>
          <a:p>
            <a:pPr marL="342900" indent="-342900" algn="just">
              <a:buFont typeface="Wingdings" panose="05000000000000000000" pitchFamily="2" charset="2"/>
              <a:buChar char="Ø"/>
            </a:pPr>
            <a:r>
              <a:rPr lang="en-IN" sz="1800" dirty="0"/>
              <a:t>In combustion calculations, the oxygen requirements for the combustion of hydrogen are based on the </a:t>
            </a:r>
            <a:r>
              <a:rPr lang="en-IN" sz="1800" u="sng" dirty="0">
                <a:solidFill>
                  <a:srgbClr val="FF3399"/>
                </a:solidFill>
              </a:rPr>
              <a:t>net value of hydrogen available</a:t>
            </a:r>
            <a:r>
              <a:rPr lang="en-IN" sz="1800" dirty="0"/>
              <a:t>. (net value of hydrogen is computed by subtracting 1/8</a:t>
            </a:r>
            <a:r>
              <a:rPr lang="en-IN" sz="1800" baseline="30000" dirty="0"/>
              <a:t>th</a:t>
            </a:r>
            <a:r>
              <a:rPr lang="en-IN" sz="1800" dirty="0"/>
              <a:t> of the % oxygen from the total percentage of hydrogen present initially)</a:t>
            </a:r>
          </a:p>
        </p:txBody>
      </p:sp>
      <p:sp>
        <p:nvSpPr>
          <p:cNvPr id="12" name="Rectangle 11">
            <a:extLst>
              <a:ext uri="{FF2B5EF4-FFF2-40B4-BE49-F238E27FC236}">
                <a16:creationId xmlns="" xmlns:a16="http://schemas.microsoft.com/office/drawing/2014/main" id="{EADFF069-2000-4FED-9330-D625B8A82BFF}"/>
              </a:ext>
            </a:extLst>
          </p:cNvPr>
          <p:cNvSpPr/>
          <p:nvPr/>
        </p:nvSpPr>
        <p:spPr>
          <a:xfrm>
            <a:off x="266586" y="5049297"/>
            <a:ext cx="8610822" cy="923330"/>
          </a:xfrm>
          <a:prstGeom prst="rect">
            <a:avLst/>
          </a:prstGeom>
        </p:spPr>
        <p:txBody>
          <a:bodyPr wrap="square">
            <a:spAutoFit/>
          </a:bodyPr>
          <a:lstStyle/>
          <a:p>
            <a:pPr marL="342900" indent="-342900" algn="just">
              <a:buFont typeface="Wingdings" panose="05000000000000000000" pitchFamily="2" charset="2"/>
              <a:buChar char="Ø"/>
            </a:pPr>
            <a:r>
              <a:rPr lang="en-IN" sz="1800" dirty="0"/>
              <a:t>The heat released from the combustion of MSW is partly stored in the products (gas and ash) and partly transferred by convection, conduction or radiation to the incinerator walls, and to the incoming waste.</a:t>
            </a:r>
          </a:p>
        </p:txBody>
      </p:sp>
    </p:spTree>
    <p:extLst>
      <p:ext uri="{BB962C8B-B14F-4D97-AF65-F5344CB8AC3E}">
        <p14:creationId xmlns:p14="http://schemas.microsoft.com/office/powerpoint/2010/main" val="2369245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Gasification</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6</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9" y="976832"/>
            <a:ext cx="8610822" cy="5632311"/>
          </a:xfrm>
          <a:prstGeom prst="rect">
            <a:avLst/>
          </a:prstGeom>
        </p:spPr>
        <p:txBody>
          <a:bodyPr wrap="square">
            <a:spAutoFit/>
          </a:bodyPr>
          <a:lstStyle/>
          <a:p>
            <a:pPr marL="342900" indent="-342900" algn="just">
              <a:buFont typeface="Wingdings" panose="05000000000000000000" pitchFamily="2" charset="2"/>
              <a:buChar char="Ø"/>
            </a:pPr>
            <a:r>
              <a:rPr lang="en-IN" sz="1800" dirty="0">
                <a:latin typeface="+mn-lt"/>
              </a:rPr>
              <a:t>Gasification involves partial combustion of a carbonaceous fuel to generate combustible fuel gas, rich in carbon monoxide and hydrogen.</a:t>
            </a:r>
          </a:p>
          <a:p>
            <a:pPr marL="342900" indent="-342900" algn="just">
              <a:buFont typeface="Wingdings" panose="05000000000000000000" pitchFamily="2" charset="2"/>
              <a:buChar char="Ø"/>
            </a:pPr>
            <a:endParaRPr lang="en-IN" sz="1800" dirty="0">
              <a:latin typeface="+mn-lt"/>
            </a:endParaRPr>
          </a:p>
          <a:p>
            <a:pPr marL="342900" indent="-342900" algn="just">
              <a:buFont typeface="Wingdings" panose="05000000000000000000" pitchFamily="2" charset="2"/>
              <a:buChar char="Ø"/>
            </a:pPr>
            <a:r>
              <a:rPr lang="en-IN" sz="1800" dirty="0">
                <a:latin typeface="+mn-lt"/>
              </a:rPr>
              <a:t>A gasifier is basically an incinerator operating under reducing conditions (or less than stoichiometric amount of oxygen).  </a:t>
            </a:r>
          </a:p>
          <a:p>
            <a:pPr marL="342900" indent="-342900" algn="just">
              <a:buFont typeface="Wingdings" panose="05000000000000000000" pitchFamily="2" charset="2"/>
              <a:buChar char="Ø"/>
            </a:pPr>
            <a:endParaRPr lang="en-IN" sz="1800" dirty="0">
              <a:latin typeface="+mn-lt"/>
            </a:endParaRPr>
          </a:p>
          <a:p>
            <a:pPr marL="342900" indent="-342900" algn="just">
              <a:buFont typeface="Wingdings" panose="05000000000000000000" pitchFamily="2" charset="2"/>
              <a:buChar char="Ø"/>
            </a:pPr>
            <a:r>
              <a:rPr lang="en-IN" sz="1800" dirty="0">
                <a:latin typeface="+mn-lt"/>
              </a:rPr>
              <a:t>When a gasifier is operated at atmospheric pressure with air as the oxidant, end products are low-energy gas (5.2 to 6 MJ/m</a:t>
            </a:r>
            <a:r>
              <a:rPr lang="en-IN" sz="1800" baseline="30000" dirty="0">
                <a:latin typeface="+mn-lt"/>
              </a:rPr>
              <a:t>3</a:t>
            </a:r>
            <a:r>
              <a:rPr lang="en-IN" sz="1800" dirty="0">
                <a:latin typeface="+mn-lt"/>
              </a:rPr>
              <a:t>) typically containing (by volume), 10% CO</a:t>
            </a:r>
            <a:r>
              <a:rPr lang="en-IN" sz="1800" baseline="-25000" dirty="0">
                <a:latin typeface="+mn-lt"/>
              </a:rPr>
              <a:t>2</a:t>
            </a:r>
            <a:r>
              <a:rPr lang="en-IN" sz="1800" dirty="0">
                <a:latin typeface="+mn-lt"/>
              </a:rPr>
              <a:t>, 20% CO, 15% H</a:t>
            </a:r>
            <a:r>
              <a:rPr lang="en-IN" sz="1800" baseline="-25000" dirty="0">
                <a:latin typeface="+mn-lt"/>
              </a:rPr>
              <a:t>2</a:t>
            </a:r>
            <a:r>
              <a:rPr lang="en-IN" sz="1800" dirty="0">
                <a:latin typeface="+mn-lt"/>
              </a:rPr>
              <a:t> and 2% CH</a:t>
            </a:r>
            <a:r>
              <a:rPr lang="en-IN" sz="1800" baseline="-25000" dirty="0">
                <a:latin typeface="+mn-lt"/>
              </a:rPr>
              <a:t>4</a:t>
            </a:r>
            <a:r>
              <a:rPr lang="en-IN" sz="1800" dirty="0">
                <a:latin typeface="+mn-lt"/>
              </a:rPr>
              <a:t>.</a:t>
            </a:r>
          </a:p>
          <a:p>
            <a:pPr marL="342900" indent="-342900" algn="just">
              <a:buFont typeface="Wingdings" panose="05000000000000000000" pitchFamily="2" charset="2"/>
              <a:buChar char="Ø"/>
            </a:pPr>
            <a:endParaRPr lang="en-IN" sz="1800" dirty="0">
              <a:latin typeface="+mn-lt"/>
            </a:endParaRPr>
          </a:p>
          <a:p>
            <a:pPr marL="342900" indent="-342900" algn="just">
              <a:buFont typeface="Wingdings" panose="05000000000000000000" pitchFamily="2" charset="2"/>
              <a:buChar char="Ø"/>
            </a:pPr>
            <a:r>
              <a:rPr lang="en-IN" sz="1800" dirty="0">
                <a:latin typeface="+mn-lt"/>
              </a:rPr>
              <a:t> </a:t>
            </a:r>
            <a:r>
              <a:rPr lang="en-IN" sz="1800" dirty="0"/>
              <a:t>When pure oxygen is used as the oxidant, end products are medium-energy gas (12.9 to 14 MJ/m</a:t>
            </a:r>
            <a:r>
              <a:rPr lang="en-IN" sz="1800" baseline="30000" dirty="0"/>
              <a:t>3</a:t>
            </a:r>
            <a:r>
              <a:rPr lang="en-IN" sz="1800" dirty="0"/>
              <a:t>).</a:t>
            </a:r>
          </a:p>
          <a:p>
            <a:pPr marL="342900" indent="-342900" algn="just">
              <a:buFont typeface="Wingdings" panose="05000000000000000000" pitchFamily="2" charset="2"/>
              <a:buChar char="Ø"/>
            </a:pPr>
            <a:endParaRPr lang="en-IN" sz="1800" dirty="0"/>
          </a:p>
          <a:p>
            <a:pPr marL="342900" indent="-342900" algn="just">
              <a:buFont typeface="Wingdings" panose="05000000000000000000" pitchFamily="2" charset="2"/>
              <a:buChar char="Ø"/>
            </a:pPr>
            <a:r>
              <a:rPr lang="en-IN" sz="1800" dirty="0"/>
              <a:t>Heat to sustain the process is derived from the exothermic reactions while the combustible components of the low-energy gas are primarily generated by the endothermic reactions</a:t>
            </a:r>
          </a:p>
          <a:p>
            <a:pPr marL="342900" indent="-342900" algn="just">
              <a:buFont typeface="Wingdings" panose="05000000000000000000" pitchFamily="2" charset="2"/>
              <a:buChar char="Ø"/>
            </a:pPr>
            <a:endParaRPr lang="en-US" sz="1800" dirty="0"/>
          </a:p>
          <a:p>
            <a:pPr marL="342900" indent="-342900" algn="just">
              <a:buFont typeface="Wingdings" panose="05000000000000000000" pitchFamily="2" charset="2"/>
              <a:buChar char="Ø"/>
            </a:pPr>
            <a:r>
              <a:rPr lang="en-US" sz="1800" dirty="0"/>
              <a:t>Gasification can be done by two methods: Partial oxidation, very similar to combustion, except that it occurs with insufficient oxygen supply (or) indirectly heated in the absence of oxygen or air, with steam as the oxidizing agent.</a:t>
            </a:r>
            <a:endParaRPr lang="en-IN" sz="1800" dirty="0"/>
          </a:p>
        </p:txBody>
      </p:sp>
    </p:spTree>
    <p:extLst>
      <p:ext uri="{BB962C8B-B14F-4D97-AF65-F5344CB8AC3E}">
        <p14:creationId xmlns:p14="http://schemas.microsoft.com/office/powerpoint/2010/main" val="488225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Gasification</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7</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9" y="976832"/>
            <a:ext cx="8610822" cy="5324535"/>
          </a:xfrm>
          <a:prstGeom prst="rect">
            <a:avLst/>
          </a:prstGeom>
        </p:spPr>
        <p:txBody>
          <a:bodyPr wrap="square">
            <a:spAutoFit/>
          </a:bodyPr>
          <a:lstStyle/>
          <a:p>
            <a:pPr marL="342900" indent="-342900" algn="just">
              <a:buFont typeface="Wingdings" panose="05000000000000000000" pitchFamily="2" charset="2"/>
              <a:buChar char="Ø"/>
            </a:pPr>
            <a:r>
              <a:rPr lang="en-US" dirty="0">
                <a:latin typeface="+mn-lt"/>
              </a:rPr>
              <a:t>The product of gasification is either syngas or producer gas:</a:t>
            </a:r>
          </a:p>
          <a:p>
            <a:pPr marL="342900" indent="-342900" algn="just">
              <a:buFont typeface="Wingdings" panose="05000000000000000000" pitchFamily="2" charset="2"/>
              <a:buChar char="Ø"/>
            </a:pPr>
            <a:endParaRPr lang="en-US" u="sng" dirty="0">
              <a:solidFill>
                <a:srgbClr val="FF3399"/>
              </a:solidFill>
              <a:latin typeface="+mn-lt"/>
            </a:endParaRPr>
          </a:p>
          <a:p>
            <a:pPr marL="342900" indent="-342900" algn="just">
              <a:buFont typeface="Wingdings" panose="05000000000000000000" pitchFamily="2" charset="2"/>
              <a:buChar char="Ø"/>
            </a:pPr>
            <a:r>
              <a:rPr lang="en-US" u="sng" dirty="0">
                <a:solidFill>
                  <a:srgbClr val="FF3399"/>
                </a:solidFill>
                <a:latin typeface="+mn-lt"/>
              </a:rPr>
              <a:t>Syngas</a:t>
            </a:r>
            <a:r>
              <a:rPr lang="en-US" dirty="0">
                <a:latin typeface="+mn-lt"/>
              </a:rPr>
              <a:t>: Mixture of Carbon Monoxide and Hydrogen which is the product of steam or oxygen gasification of organic material. Syngas is the term generally used for mixture of combustible gases. So typically a syngas mixture will constitute of only hydrogen and carbon monoxide, with possibility of having carbon dioxide content sometimes.</a:t>
            </a:r>
          </a:p>
          <a:p>
            <a:pPr marL="342900" indent="-342900" algn="just">
              <a:buFont typeface="Wingdings" panose="05000000000000000000" pitchFamily="2" charset="2"/>
              <a:buChar char="Ø"/>
            </a:pPr>
            <a:endParaRPr lang="en-US" u="sng" dirty="0">
              <a:solidFill>
                <a:srgbClr val="FF3399"/>
              </a:solidFill>
              <a:latin typeface="+mn-lt"/>
            </a:endParaRPr>
          </a:p>
          <a:p>
            <a:pPr marL="342900" indent="-342900" algn="just">
              <a:buFont typeface="Wingdings" panose="05000000000000000000" pitchFamily="2" charset="2"/>
              <a:buChar char="Ø"/>
            </a:pPr>
            <a:r>
              <a:rPr lang="en-US" u="sng" dirty="0">
                <a:solidFill>
                  <a:srgbClr val="FF3399"/>
                </a:solidFill>
                <a:latin typeface="+mn-lt"/>
              </a:rPr>
              <a:t>Producer gas</a:t>
            </a:r>
            <a:r>
              <a:rPr lang="en-US" dirty="0">
                <a:latin typeface="+mn-lt"/>
              </a:rPr>
              <a:t>: A mixture of combustible (Hydrogen, Methane and Carbon Monoxide) and non-combustible (Nitrogen, Carbon dioxide) gases. The heating value of producer gas varies from 4.5 to 6 MJ/m</a:t>
            </a:r>
            <a:r>
              <a:rPr lang="en-US" baseline="30000" dirty="0">
                <a:latin typeface="+mn-lt"/>
              </a:rPr>
              <a:t>3</a:t>
            </a:r>
            <a:r>
              <a:rPr lang="en-US" dirty="0">
                <a:latin typeface="+mn-lt"/>
              </a:rPr>
              <a:t>.</a:t>
            </a:r>
          </a:p>
          <a:p>
            <a:pPr marL="342900" indent="-342900" algn="just">
              <a:buFont typeface="Wingdings" panose="05000000000000000000" pitchFamily="2" charset="2"/>
              <a:buChar char="Ø"/>
            </a:pPr>
            <a:endParaRPr lang="en-US" i="1" dirty="0">
              <a:latin typeface="+mn-lt"/>
            </a:endParaRPr>
          </a:p>
          <a:p>
            <a:pPr marL="342900" indent="-342900" algn="just">
              <a:buFont typeface="Wingdings" panose="05000000000000000000" pitchFamily="2" charset="2"/>
              <a:buChar char="Ø"/>
            </a:pPr>
            <a:r>
              <a:rPr lang="en-US" i="1" dirty="0">
                <a:latin typeface="+mn-lt"/>
              </a:rPr>
              <a:t>Higher quality syngas can be produced by indirect heating or by using pure oxygen as the oxidizing agent</a:t>
            </a:r>
            <a:r>
              <a:rPr lang="en-US" dirty="0">
                <a:latin typeface="+mn-lt"/>
              </a:rPr>
              <a:t>. </a:t>
            </a:r>
          </a:p>
          <a:p>
            <a:pPr marL="342900" indent="-342900" algn="just">
              <a:buFont typeface="Wingdings" panose="05000000000000000000" pitchFamily="2" charset="2"/>
              <a:buChar char="Ø"/>
            </a:pPr>
            <a:endParaRPr lang="en-US" i="1" dirty="0">
              <a:latin typeface="+mn-lt"/>
            </a:endParaRPr>
          </a:p>
          <a:p>
            <a:pPr marL="342900" indent="-342900" algn="just">
              <a:buFont typeface="Wingdings" panose="05000000000000000000" pitchFamily="2" charset="2"/>
              <a:buChar char="Ø"/>
            </a:pPr>
            <a:r>
              <a:rPr lang="en-US" i="1" dirty="0">
                <a:latin typeface="+mn-lt"/>
              </a:rPr>
              <a:t>Producer gas results if air is used as the oxidizing agent, which dilutes the combustible components of the gas with nitrogen.</a:t>
            </a:r>
          </a:p>
        </p:txBody>
      </p:sp>
    </p:spTree>
    <p:extLst>
      <p:ext uri="{BB962C8B-B14F-4D97-AF65-F5344CB8AC3E}">
        <p14:creationId xmlns:p14="http://schemas.microsoft.com/office/powerpoint/2010/main" val="2338996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Pyrolysis</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8</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9" y="976832"/>
            <a:ext cx="8610822" cy="5601533"/>
          </a:xfrm>
          <a:prstGeom prst="rect">
            <a:avLst/>
          </a:prstGeom>
        </p:spPr>
        <p:txBody>
          <a:bodyPr wrap="square">
            <a:spAutoFit/>
          </a:bodyPr>
          <a:lstStyle/>
          <a:p>
            <a:pPr marL="342900" indent="-342900" algn="just">
              <a:buFont typeface="Wingdings" panose="05000000000000000000" pitchFamily="2" charset="2"/>
              <a:buChar char="Ø"/>
            </a:pPr>
            <a:r>
              <a:rPr lang="en-IN" dirty="0">
                <a:latin typeface="+mn-lt"/>
              </a:rPr>
              <a:t>Upon heating in an oxygen free atmosphere, most organic substances, can be split through a combination of thermal cracking and condensation reactions into: gaseous, liquid and solid fractions. </a:t>
            </a:r>
            <a:r>
              <a:rPr lang="en-IN" i="1" dirty="0">
                <a:solidFill>
                  <a:srgbClr val="FF3399"/>
                </a:solidFill>
                <a:latin typeface="+mn-lt"/>
              </a:rPr>
              <a:t>Pyrolysis is the term used to describe this process</a:t>
            </a:r>
            <a:r>
              <a:rPr lang="en-IN" dirty="0">
                <a:latin typeface="+mn-lt"/>
              </a:rPr>
              <a:t>. </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dirty="0"/>
              <a:t>In contrast to the combustion process, which is highly exothermic, the pyrolytic process is highly endothermic. For this reasons, destructive distillation is the alterative term for pyrolysis.</a:t>
            </a:r>
          </a:p>
          <a:p>
            <a:pPr marL="342900" indent="-342900" algn="just">
              <a:buFont typeface="Wingdings" panose="05000000000000000000" pitchFamily="2" charset="2"/>
              <a:buChar char="Ø"/>
            </a:pPr>
            <a:endParaRPr lang="en-IN" dirty="0"/>
          </a:p>
          <a:p>
            <a:pPr algn="just"/>
            <a:r>
              <a:rPr lang="en-IN" u="sng" dirty="0"/>
              <a:t>3 major component fractions result from pyrolysis of MSW</a:t>
            </a:r>
            <a:r>
              <a:rPr lang="en-IN" dirty="0"/>
              <a:t>:  </a:t>
            </a:r>
          </a:p>
          <a:p>
            <a:pPr marL="457200" indent="-457200" algn="just">
              <a:buFont typeface="+mj-lt"/>
              <a:buAutoNum type="arabicParenR"/>
            </a:pPr>
            <a:endParaRPr lang="en-IN" sz="1800" dirty="0"/>
          </a:p>
          <a:p>
            <a:pPr marL="457200" indent="-457200" algn="just">
              <a:buFont typeface="Wingdings" panose="05000000000000000000" pitchFamily="2" charset="2"/>
              <a:buChar char="q"/>
            </a:pPr>
            <a:r>
              <a:rPr lang="en-IN" i="1" dirty="0"/>
              <a:t>Gas stream containing primarily H</a:t>
            </a:r>
            <a:r>
              <a:rPr lang="en-IN" i="1" baseline="-25000" dirty="0"/>
              <a:t>2</a:t>
            </a:r>
            <a:r>
              <a:rPr lang="en-IN" i="1" dirty="0"/>
              <a:t>, CH</a:t>
            </a:r>
            <a:r>
              <a:rPr lang="en-IN" i="1" baseline="-25000" dirty="0"/>
              <a:t>4</a:t>
            </a:r>
            <a:r>
              <a:rPr lang="en-IN" i="1" dirty="0"/>
              <a:t>, CO, CO</a:t>
            </a:r>
            <a:r>
              <a:rPr lang="en-IN" i="1" baseline="-25000" dirty="0"/>
              <a:t>2</a:t>
            </a:r>
            <a:r>
              <a:rPr lang="en-IN" i="1" dirty="0"/>
              <a:t> and other gases depending on the organic characteristics  of the raw material.</a:t>
            </a:r>
          </a:p>
          <a:p>
            <a:pPr marL="457200" indent="-457200" algn="just">
              <a:buFont typeface="Wingdings" panose="05000000000000000000" pitchFamily="2" charset="2"/>
              <a:buChar char="q"/>
            </a:pPr>
            <a:r>
              <a:rPr lang="en-IN" i="1" dirty="0"/>
              <a:t>A fraction consisting of tar and/or oil stream that is liquid at room temperature and has been found to contain acetic acid, acetone and methanol.</a:t>
            </a:r>
          </a:p>
          <a:p>
            <a:pPr marL="457200" indent="-457200" algn="just">
              <a:buFont typeface="Wingdings" panose="05000000000000000000" pitchFamily="2" charset="2"/>
              <a:buChar char="q"/>
            </a:pPr>
            <a:r>
              <a:rPr lang="en-IN" i="1" dirty="0"/>
              <a:t>A char that </a:t>
            </a:r>
            <a:r>
              <a:rPr lang="en-IN" i="1" dirty="0" smtClean="0"/>
              <a:t>consists </a:t>
            </a:r>
            <a:r>
              <a:rPr lang="en-IN" i="1" dirty="0"/>
              <a:t>almost pure carbon plus any inert material that may have entered the process.</a:t>
            </a:r>
            <a:endParaRPr lang="en-IN" sz="2400" i="1" dirty="0"/>
          </a:p>
        </p:txBody>
      </p:sp>
    </p:spTree>
    <p:extLst>
      <p:ext uri="{BB962C8B-B14F-4D97-AF65-F5344CB8AC3E}">
        <p14:creationId xmlns:p14="http://schemas.microsoft.com/office/powerpoint/2010/main" val="1182189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Pyrolysis</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9</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7" y="962964"/>
            <a:ext cx="8610822" cy="2031325"/>
          </a:xfrm>
          <a:prstGeom prst="rect">
            <a:avLst/>
          </a:prstGeom>
        </p:spPr>
        <p:txBody>
          <a:bodyPr wrap="square">
            <a:spAutoFit/>
          </a:bodyPr>
          <a:lstStyle/>
          <a:p>
            <a:pPr marL="342900" indent="-342900" algn="just">
              <a:buFont typeface="Wingdings" panose="05000000000000000000" pitchFamily="2" charset="2"/>
              <a:buChar char="Ø"/>
            </a:pPr>
            <a:r>
              <a:rPr lang="en-IN" sz="1800" dirty="0">
                <a:latin typeface="+mn-lt"/>
              </a:rPr>
              <a:t>Distribution of product fractions in pyrolysis varies with the temperature at which pyrolysis is carried out.</a:t>
            </a:r>
          </a:p>
          <a:p>
            <a:pPr marL="342900" indent="-342900" algn="just">
              <a:buFont typeface="Wingdings" panose="05000000000000000000" pitchFamily="2" charset="2"/>
              <a:buChar char="Ø"/>
            </a:pPr>
            <a:r>
              <a:rPr lang="en-IN" sz="1800" dirty="0">
                <a:latin typeface="+mn-lt"/>
              </a:rPr>
              <a:t>Under conditions of maximum gasification, the energy content of resulting gas is about 26.1 MJ/m</a:t>
            </a:r>
            <a:r>
              <a:rPr lang="en-IN" sz="1800" baseline="30000" dirty="0">
                <a:latin typeface="+mn-lt"/>
              </a:rPr>
              <a:t>3</a:t>
            </a:r>
            <a:r>
              <a:rPr lang="en-IN" sz="1800" dirty="0">
                <a:latin typeface="+mn-lt"/>
              </a:rPr>
              <a:t>.</a:t>
            </a:r>
          </a:p>
          <a:p>
            <a:pPr marL="342900" indent="-342900" algn="just">
              <a:buFont typeface="Wingdings" panose="05000000000000000000" pitchFamily="2" charset="2"/>
              <a:buChar char="Ø"/>
            </a:pPr>
            <a:r>
              <a:rPr lang="en-IN" sz="1800" dirty="0">
                <a:latin typeface="+mn-lt"/>
              </a:rPr>
              <a:t>The energy content of pyrolytic oils is estimated to be around 23.2 MJ/kg.</a:t>
            </a:r>
          </a:p>
          <a:p>
            <a:pPr marL="342900" indent="-342900" algn="just">
              <a:buFont typeface="Wingdings" panose="05000000000000000000" pitchFamily="2" charset="2"/>
              <a:buChar char="Ø"/>
            </a:pPr>
            <a:r>
              <a:rPr lang="en-US" sz="1800" dirty="0"/>
              <a:t>Torrefaction is a mild and slow pyrolysis, conducted at temperatures ranging between 200</a:t>
            </a:r>
            <a:r>
              <a:rPr lang="en-US" sz="1800" baseline="30000" dirty="0"/>
              <a:t>o</a:t>
            </a:r>
            <a:r>
              <a:rPr lang="en-US" sz="1800" dirty="0"/>
              <a:t>C and 350</a:t>
            </a:r>
            <a:r>
              <a:rPr lang="en-US" sz="1800" baseline="30000" dirty="0"/>
              <a:t>o</a:t>
            </a:r>
            <a:r>
              <a:rPr lang="en-US" sz="1800" dirty="0"/>
              <a:t>C.</a:t>
            </a:r>
            <a:endParaRPr lang="en-IN" sz="1800" dirty="0"/>
          </a:p>
        </p:txBody>
      </p:sp>
      <p:sp>
        <p:nvSpPr>
          <p:cNvPr id="3" name="Rectangle 2">
            <a:extLst>
              <a:ext uri="{FF2B5EF4-FFF2-40B4-BE49-F238E27FC236}">
                <a16:creationId xmlns="" xmlns:a16="http://schemas.microsoft.com/office/drawing/2014/main" id="{EB075507-383C-41B9-BDC2-E99354E2D5F7}"/>
              </a:ext>
            </a:extLst>
          </p:cNvPr>
          <p:cNvSpPr/>
          <p:nvPr/>
        </p:nvSpPr>
        <p:spPr>
          <a:xfrm>
            <a:off x="1" y="3429000"/>
            <a:ext cx="2580968" cy="1015663"/>
          </a:xfrm>
          <a:prstGeom prst="rect">
            <a:avLst/>
          </a:prstGeom>
        </p:spPr>
        <p:txBody>
          <a:bodyPr wrap="square">
            <a:spAutoFit/>
          </a:bodyPr>
          <a:lstStyle/>
          <a:p>
            <a:pPr algn="ctr"/>
            <a:r>
              <a:rPr lang="en-IN" u="sng" dirty="0">
                <a:solidFill>
                  <a:srgbClr val="FF3399"/>
                </a:solidFill>
              </a:rPr>
              <a:t>Comparison of Thermal Conversion Processes</a:t>
            </a:r>
            <a:endParaRPr lang="en-US" u="sng" dirty="0">
              <a:solidFill>
                <a:srgbClr val="FF3399"/>
              </a:solidFill>
            </a:endParaRPr>
          </a:p>
        </p:txBody>
      </p:sp>
      <p:pic>
        <p:nvPicPr>
          <p:cNvPr id="7" name="Picture 6">
            <a:extLst>
              <a:ext uri="{FF2B5EF4-FFF2-40B4-BE49-F238E27FC236}">
                <a16:creationId xmlns="" xmlns:a16="http://schemas.microsoft.com/office/drawing/2014/main" id="{6A82E0C6-9816-46DD-B849-636F22323F00}"/>
              </a:ext>
            </a:extLst>
          </p:cNvPr>
          <p:cNvPicPr>
            <a:picLocks noChangeAspect="1"/>
          </p:cNvPicPr>
          <p:nvPr/>
        </p:nvPicPr>
        <p:blipFill>
          <a:blip r:embed="rId3"/>
          <a:stretch>
            <a:fillRect/>
          </a:stretch>
        </p:blipFill>
        <p:spPr>
          <a:xfrm>
            <a:off x="2595717" y="3089423"/>
            <a:ext cx="6269684" cy="3583935"/>
          </a:xfrm>
          <a:prstGeom prst="rect">
            <a:avLst/>
          </a:prstGeom>
        </p:spPr>
      </p:pic>
      <p:sp>
        <p:nvSpPr>
          <p:cNvPr id="8" name="Rectangle 7">
            <a:extLst>
              <a:ext uri="{FF2B5EF4-FFF2-40B4-BE49-F238E27FC236}">
                <a16:creationId xmlns="" xmlns:a16="http://schemas.microsoft.com/office/drawing/2014/main" id="{1741128D-1590-4E70-B934-3F481DA45722}"/>
              </a:ext>
            </a:extLst>
          </p:cNvPr>
          <p:cNvSpPr/>
          <p:nvPr/>
        </p:nvSpPr>
        <p:spPr>
          <a:xfrm>
            <a:off x="0" y="5411933"/>
            <a:ext cx="2831690" cy="1384995"/>
          </a:xfrm>
          <a:prstGeom prst="rect">
            <a:avLst/>
          </a:prstGeom>
        </p:spPr>
        <p:txBody>
          <a:bodyPr wrap="square">
            <a:spAutoFit/>
          </a:bodyPr>
          <a:lstStyle/>
          <a:p>
            <a:pPr algn="ctr"/>
            <a:r>
              <a:rPr lang="en-US" sz="1200" dirty="0" err="1"/>
              <a:t>Matsakas</a:t>
            </a:r>
            <a:r>
              <a:rPr lang="en-US" sz="1200" dirty="0"/>
              <a:t>, Leonidas &amp; Gao, </a:t>
            </a:r>
            <a:r>
              <a:rPr lang="en-US" sz="1200" dirty="0" err="1"/>
              <a:t>Qiuju</a:t>
            </a:r>
            <a:r>
              <a:rPr lang="en-US" sz="1200" dirty="0"/>
              <a:t> &amp; Jansson, </a:t>
            </a:r>
            <a:r>
              <a:rPr lang="en-US" sz="1200" dirty="0" err="1"/>
              <a:t>Stina</a:t>
            </a:r>
            <a:r>
              <a:rPr lang="en-US" sz="1200" dirty="0"/>
              <a:t> &amp; </a:t>
            </a:r>
            <a:r>
              <a:rPr lang="en-US" sz="1200" dirty="0" err="1"/>
              <a:t>Rova</a:t>
            </a:r>
            <a:r>
              <a:rPr lang="en-US" sz="1200" dirty="0"/>
              <a:t>, Ulrika &amp; </a:t>
            </a:r>
            <a:r>
              <a:rPr lang="en-US" sz="1200" dirty="0" err="1"/>
              <a:t>Christakopoulos</a:t>
            </a:r>
            <a:r>
              <a:rPr lang="en-US" sz="1200" dirty="0"/>
              <a:t>, Paul. (2017). Green conversion of municipal solid wastes into fuels and chemicals. </a:t>
            </a:r>
          </a:p>
          <a:p>
            <a:pPr algn="ctr"/>
            <a:r>
              <a:rPr lang="en-US" sz="1200" dirty="0"/>
              <a:t>Electronic Journal of Biotechnology. 26. 10.1016/j.ejbt.2017.01.004.</a:t>
            </a:r>
          </a:p>
        </p:txBody>
      </p:sp>
    </p:spTree>
    <p:extLst>
      <p:ext uri="{BB962C8B-B14F-4D97-AF65-F5344CB8AC3E}">
        <p14:creationId xmlns:p14="http://schemas.microsoft.com/office/powerpoint/2010/main" val="25782203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12365</TotalTime>
  <Words>3381</Words>
  <Application>Microsoft Office PowerPoint</Application>
  <PresentationFormat>On-screen Show (4:3)</PresentationFormat>
  <Paragraphs>421</Paragraphs>
  <Slides>38</Slides>
  <Notes>38</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Default Design</vt:lpstr>
      <vt:lpstr>ES 200: Autumn 2020</vt:lpstr>
      <vt:lpstr>PowerPoint Presentation</vt:lpstr>
      <vt:lpstr>Thermal Processes for recovery of conversion products from  MSW</vt:lpstr>
      <vt:lpstr>Combustion</vt:lpstr>
      <vt:lpstr>Air Requirements for Combustion</vt:lpstr>
      <vt:lpstr>Gasification</vt:lpstr>
      <vt:lpstr>Gasification</vt:lpstr>
      <vt:lpstr>Pyrolysis</vt:lpstr>
      <vt:lpstr>Pyrolysis</vt:lpstr>
      <vt:lpstr>Functional elements of a solid waste management system</vt:lpstr>
      <vt:lpstr>Sanitary Landfill</vt:lpstr>
      <vt:lpstr>Open Dumping vs Sanitary Landfill</vt:lpstr>
      <vt:lpstr>What can/not be Landfilled</vt:lpstr>
      <vt:lpstr>Components of a Sanitary Landfill</vt:lpstr>
      <vt:lpstr>Essential Components of a  Sanitary Landfill</vt:lpstr>
      <vt:lpstr>Essential Components of a  Sanitary Landfill</vt:lpstr>
      <vt:lpstr>Site Selection for Sanitary Landfill</vt:lpstr>
      <vt:lpstr>Landfilling Methods and Operations </vt:lpstr>
      <vt:lpstr>Landfilling Methods and Operations </vt:lpstr>
      <vt:lpstr>Landfilling Methods and Operations </vt:lpstr>
      <vt:lpstr>Landfilling Methods and Operations </vt:lpstr>
      <vt:lpstr>Occurrence of Gases and Leachate</vt:lpstr>
      <vt:lpstr>Occurrence of Gases in Landfills</vt:lpstr>
      <vt:lpstr>Occurrence of Gases in Landfills</vt:lpstr>
      <vt:lpstr>Occurrence of Gases in Landfills</vt:lpstr>
      <vt:lpstr>Control of Gas Movement</vt:lpstr>
      <vt:lpstr>Control of Gas Movement</vt:lpstr>
      <vt:lpstr>Control of Gas Movement</vt:lpstr>
      <vt:lpstr>Control of Gas Movement</vt:lpstr>
      <vt:lpstr>Landfill sealants for control of gas and leachate movement </vt:lpstr>
      <vt:lpstr>Estimating Leachate</vt:lpstr>
      <vt:lpstr>Control of Leachate Movement</vt:lpstr>
      <vt:lpstr>Leachate Barrier System</vt:lpstr>
      <vt:lpstr>Minimum Barrier System</vt:lpstr>
      <vt:lpstr>Examples of Liners</vt:lpstr>
      <vt:lpstr>Landfarming</vt:lpstr>
      <vt:lpstr>Landfarming</vt:lpstr>
      <vt:lpstr>Deep-Well Injection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Module_B_Lecture_6</dc:title>
  <dc:creator>vamsi</dc:creator>
  <cp:lastModifiedBy>Aaron John Sabu</cp:lastModifiedBy>
  <cp:revision>248</cp:revision>
  <dcterms:created xsi:type="dcterms:W3CDTF">2018-07-15T10:17:46Z</dcterms:created>
  <dcterms:modified xsi:type="dcterms:W3CDTF">2020-10-05T08:40:54Z</dcterms:modified>
</cp:coreProperties>
</file>